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66" r:id="rId2"/>
    <p:sldId id="359" r:id="rId3"/>
    <p:sldId id="357" r:id="rId4"/>
    <p:sldId id="341" r:id="rId5"/>
    <p:sldId id="358" r:id="rId6"/>
    <p:sldId id="360" r:id="rId7"/>
    <p:sldId id="361" r:id="rId8"/>
    <p:sldId id="362" r:id="rId9"/>
    <p:sldId id="363" r:id="rId10"/>
    <p:sldId id="364" r:id="rId11"/>
    <p:sldId id="365" r:id="rId12"/>
    <p:sldId id="366" r:id="rId13"/>
    <p:sldId id="367" r:id="rId14"/>
    <p:sldId id="335" r:id="rId15"/>
  </p:sldIdLst>
  <p:sldSz cx="9144000" cy="6858000" type="screen4x3"/>
  <p:notesSz cx="6794500" cy="9931400"/>
  <p:defaultTex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LIENTO MARCELL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33CC"/>
    <a:srgbClr val="CC00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0909" autoAdjust="0"/>
  </p:normalViewPr>
  <p:slideViewPr>
    <p:cSldViewPr>
      <p:cViewPr>
        <p:scale>
          <a:sx n="87" d="100"/>
          <a:sy n="87" d="100"/>
        </p:scale>
        <p:origin x="-552" y="-72"/>
      </p:cViewPr>
      <p:guideLst>
        <p:guide orient="horz" pos="2160"/>
        <p:guide pos="2880"/>
      </p:guideLst>
    </p:cSldViewPr>
  </p:slideViewPr>
  <p:outlineViewPr>
    <p:cViewPr>
      <p:scale>
        <a:sx n="33" d="100"/>
        <a:sy n="33" d="100"/>
      </p:scale>
      <p:origin x="0" y="31050"/>
    </p:cViewPr>
  </p:outlineViewPr>
  <p:notesTextViewPr>
    <p:cViewPr>
      <p:scale>
        <a:sx n="100" d="100"/>
        <a:sy n="100" d="100"/>
      </p:scale>
      <p:origin x="0" y="0"/>
    </p:cViewPr>
  </p:notesTextViewPr>
  <p:sorterViewPr>
    <p:cViewPr>
      <p:scale>
        <a:sx n="66" d="100"/>
        <a:sy n="66" d="100"/>
      </p:scale>
      <p:origin x="0" y="2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hdr" sz="quarter"/>
          </p:nvPr>
        </p:nvSpPr>
        <p:spPr bwMode="auto">
          <a:xfrm>
            <a:off x="0" y="0"/>
            <a:ext cx="29448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it-IT"/>
          </a:p>
        </p:txBody>
      </p:sp>
      <p:sp>
        <p:nvSpPr>
          <p:cNvPr id="10243" name="Rectangle 1027"/>
          <p:cNvSpPr>
            <a:spLocks noGrp="1" noChangeArrowheads="1"/>
          </p:cNvSpPr>
          <p:nvPr>
            <p:ph type="dt" sz="quarter" idx="1"/>
          </p:nvPr>
        </p:nvSpPr>
        <p:spPr bwMode="auto">
          <a:xfrm>
            <a:off x="3849688" y="0"/>
            <a:ext cx="2944812"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it-IT"/>
          </a:p>
        </p:txBody>
      </p:sp>
      <p:sp>
        <p:nvSpPr>
          <p:cNvPr id="10244" name="Rectangle 1028"/>
          <p:cNvSpPr>
            <a:spLocks noGrp="1" noChangeArrowheads="1"/>
          </p:cNvSpPr>
          <p:nvPr>
            <p:ph type="ftr" sz="quarter" idx="2"/>
          </p:nvPr>
        </p:nvSpPr>
        <p:spPr bwMode="auto">
          <a:xfrm>
            <a:off x="0" y="9432925"/>
            <a:ext cx="29448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it-IT"/>
          </a:p>
        </p:txBody>
      </p:sp>
      <p:sp>
        <p:nvSpPr>
          <p:cNvPr id="10245" name="Rectangle 1029"/>
          <p:cNvSpPr>
            <a:spLocks noGrp="1" noChangeArrowheads="1"/>
          </p:cNvSpPr>
          <p:nvPr>
            <p:ph type="sldNum" sz="quarter" idx="3"/>
          </p:nvPr>
        </p:nvSpPr>
        <p:spPr bwMode="auto">
          <a:xfrm>
            <a:off x="3849688" y="9432925"/>
            <a:ext cx="2944812"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AD672543-222C-4B52-85D7-A621F9F49A50}" type="slidenum">
              <a:rPr lang="it-IT"/>
              <a:pPr>
                <a:defRPr/>
              </a:pPr>
              <a:t>‹N›</a:t>
            </a:fld>
            <a:endParaRPr lang="it-IT"/>
          </a:p>
        </p:txBody>
      </p:sp>
    </p:spTree>
    <p:extLst>
      <p:ext uri="{BB962C8B-B14F-4D97-AF65-F5344CB8AC3E}">
        <p14:creationId xmlns:p14="http://schemas.microsoft.com/office/powerpoint/2010/main" val="21731284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576512D-1D7D-4FE9-8F9A-B467758ED139}" type="slidenum">
              <a:rPr lang="it-IT"/>
              <a:pPr>
                <a:defRPr/>
              </a:pPr>
              <a:t>‹N›</a:t>
            </a:fld>
            <a:endParaRPr lang="it-IT"/>
          </a:p>
        </p:txBody>
      </p:sp>
    </p:spTree>
    <p:extLst>
      <p:ext uri="{BB962C8B-B14F-4D97-AF65-F5344CB8AC3E}">
        <p14:creationId xmlns:p14="http://schemas.microsoft.com/office/powerpoint/2010/main" val="754537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A02173C-95C9-4BFF-AA8A-BA3298D7C296}" type="slidenum">
              <a:rPr lang="it-IT"/>
              <a:pPr>
                <a:defRPr/>
              </a:pPr>
              <a:t>‹N›</a:t>
            </a:fld>
            <a:endParaRPr lang="it-IT"/>
          </a:p>
        </p:txBody>
      </p:sp>
    </p:spTree>
    <p:extLst>
      <p:ext uri="{BB962C8B-B14F-4D97-AF65-F5344CB8AC3E}">
        <p14:creationId xmlns:p14="http://schemas.microsoft.com/office/powerpoint/2010/main" val="160364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025781D-BF54-4556-879D-4B21EE7C2547}" type="slidenum">
              <a:rPr lang="it-IT"/>
              <a:pPr>
                <a:defRPr/>
              </a:pPr>
              <a:t>‹N›</a:t>
            </a:fld>
            <a:endParaRPr lang="it-IT"/>
          </a:p>
        </p:txBody>
      </p:sp>
    </p:spTree>
    <p:extLst>
      <p:ext uri="{BB962C8B-B14F-4D97-AF65-F5344CB8AC3E}">
        <p14:creationId xmlns:p14="http://schemas.microsoft.com/office/powerpoint/2010/main" val="1676047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241F3F4-95C5-4B0D-AFEF-368C4EB02E2D}" type="slidenum">
              <a:rPr lang="it-IT"/>
              <a:pPr>
                <a:defRPr/>
              </a:pPr>
              <a:t>‹N›</a:t>
            </a:fld>
            <a:endParaRPr lang="it-IT"/>
          </a:p>
        </p:txBody>
      </p:sp>
    </p:spTree>
    <p:extLst>
      <p:ext uri="{BB962C8B-B14F-4D97-AF65-F5344CB8AC3E}">
        <p14:creationId xmlns:p14="http://schemas.microsoft.com/office/powerpoint/2010/main" val="362633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72EE5AA-BA20-4E3B-88FE-8821C1610749}" type="slidenum">
              <a:rPr lang="it-IT"/>
              <a:pPr>
                <a:defRPr/>
              </a:pPr>
              <a:t>‹N›</a:t>
            </a:fld>
            <a:endParaRPr lang="it-IT"/>
          </a:p>
        </p:txBody>
      </p:sp>
    </p:spTree>
    <p:extLst>
      <p:ext uri="{BB962C8B-B14F-4D97-AF65-F5344CB8AC3E}">
        <p14:creationId xmlns:p14="http://schemas.microsoft.com/office/powerpoint/2010/main" val="193791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61B94D7-48B2-40B6-A341-B51E09F82142}" type="slidenum">
              <a:rPr lang="it-IT"/>
              <a:pPr>
                <a:defRPr/>
              </a:pPr>
              <a:t>‹N›</a:t>
            </a:fld>
            <a:endParaRPr lang="it-IT"/>
          </a:p>
        </p:txBody>
      </p:sp>
    </p:spTree>
    <p:extLst>
      <p:ext uri="{BB962C8B-B14F-4D97-AF65-F5344CB8AC3E}">
        <p14:creationId xmlns:p14="http://schemas.microsoft.com/office/powerpoint/2010/main" val="127760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A210BCE-4414-46BC-A320-6B15BBFC85C5}" type="slidenum">
              <a:rPr lang="it-IT"/>
              <a:pPr>
                <a:defRPr/>
              </a:pPr>
              <a:t>‹N›</a:t>
            </a:fld>
            <a:endParaRPr lang="it-IT"/>
          </a:p>
        </p:txBody>
      </p:sp>
    </p:spTree>
    <p:extLst>
      <p:ext uri="{BB962C8B-B14F-4D97-AF65-F5344CB8AC3E}">
        <p14:creationId xmlns:p14="http://schemas.microsoft.com/office/powerpoint/2010/main" val="417611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EC63B5A-E3D8-4584-A235-AD88A83F2CFD}" type="slidenum">
              <a:rPr lang="it-IT"/>
              <a:pPr>
                <a:defRPr/>
              </a:pPr>
              <a:t>‹N›</a:t>
            </a:fld>
            <a:endParaRPr lang="it-IT"/>
          </a:p>
        </p:txBody>
      </p:sp>
    </p:spTree>
    <p:extLst>
      <p:ext uri="{BB962C8B-B14F-4D97-AF65-F5344CB8AC3E}">
        <p14:creationId xmlns:p14="http://schemas.microsoft.com/office/powerpoint/2010/main" val="412591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22398F21-E069-487B-834F-3765A388780A}" type="slidenum">
              <a:rPr lang="it-IT"/>
              <a:pPr>
                <a:defRPr/>
              </a:pPr>
              <a:t>‹N›</a:t>
            </a:fld>
            <a:endParaRPr lang="it-IT"/>
          </a:p>
        </p:txBody>
      </p:sp>
    </p:spTree>
    <p:extLst>
      <p:ext uri="{BB962C8B-B14F-4D97-AF65-F5344CB8AC3E}">
        <p14:creationId xmlns:p14="http://schemas.microsoft.com/office/powerpoint/2010/main" val="359281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2D77AB2-CAD2-477C-A802-63A71642768B}" type="slidenum">
              <a:rPr lang="it-IT"/>
              <a:pPr>
                <a:defRPr/>
              </a:pPr>
              <a:t>‹N›</a:t>
            </a:fld>
            <a:endParaRPr lang="it-IT"/>
          </a:p>
        </p:txBody>
      </p:sp>
    </p:spTree>
    <p:extLst>
      <p:ext uri="{BB962C8B-B14F-4D97-AF65-F5344CB8AC3E}">
        <p14:creationId xmlns:p14="http://schemas.microsoft.com/office/powerpoint/2010/main" val="426092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D68130D-A2E0-4473-B404-24D7B7C87247}" type="slidenum">
              <a:rPr lang="it-IT"/>
              <a:pPr>
                <a:defRPr/>
              </a:pPr>
              <a:t>‹N›</a:t>
            </a:fld>
            <a:endParaRPr lang="it-IT"/>
          </a:p>
        </p:txBody>
      </p:sp>
    </p:spTree>
    <p:extLst>
      <p:ext uri="{BB962C8B-B14F-4D97-AF65-F5344CB8AC3E}">
        <p14:creationId xmlns:p14="http://schemas.microsoft.com/office/powerpoint/2010/main" val="372445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CF325FC-DBD9-4998-899D-40E2F5A34BED}" type="slidenum">
              <a:rPr lang="it-IT"/>
              <a:pPr>
                <a:defRPr/>
              </a:pPr>
              <a:t>‹N›</a:t>
            </a:fld>
            <a:endParaRPr lang="it-IT"/>
          </a:p>
        </p:txBody>
      </p:sp>
    </p:spTree>
    <p:extLst>
      <p:ext uri="{BB962C8B-B14F-4D97-AF65-F5344CB8AC3E}">
        <p14:creationId xmlns:p14="http://schemas.microsoft.com/office/powerpoint/2010/main" val="55886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230F6EC1-752C-4BB0-8836-D906BFADB89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fade">
                                      <p:cBhvr>
                                        <p:cTn id="15" dur="2000"/>
                                        <p:tgtEl>
                                          <p:spTgt spid="2253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31">
                                            <p:txEl>
                                              <p:pRg st="2" end="2"/>
                                            </p:txEl>
                                          </p:spTgt>
                                        </p:tgtEl>
                                        <p:attrNameLst>
                                          <p:attrName>style.visibility</p:attrName>
                                        </p:attrNameLst>
                                      </p:cBhvr>
                                      <p:to>
                                        <p:strVal val="visible"/>
                                      </p:to>
                                    </p:set>
                                    <p:animEffect transition="in" filter="fade">
                                      <p:cBhvr>
                                        <p:cTn id="18" dur="2000"/>
                                        <p:tgtEl>
                                          <p:spTgt spid="2253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Effect transition="in" filter="fade">
                                      <p:cBhvr>
                                        <p:cTn id="21" dur="2000"/>
                                        <p:tgtEl>
                                          <p:spTgt spid="2253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531">
                                            <p:txEl>
                                              <p:pRg st="4" end="4"/>
                                            </p:txEl>
                                          </p:spTgt>
                                        </p:tgtEl>
                                        <p:attrNameLst>
                                          <p:attrName>style.visibility</p:attrName>
                                        </p:attrNameLst>
                                      </p:cBhvr>
                                      <p:to>
                                        <p:strVal val="visible"/>
                                      </p:to>
                                    </p:set>
                                    <p:animEffect transition="in" filter="fade">
                                      <p:cBhvr>
                                        <p:cTn id="24" dur="20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tmplLst>
          <p:tmpl lvl="1">
            <p:tnLst>
              <p:par>
                <p:cTn presetID="10" presetClass="entr" presetSubtype="0" fill="hold" nodeType="clickEffect">
                  <p:stCondLst>
                    <p:cond delay="0"/>
                  </p:stCondLst>
                  <p:childTnLst>
                    <p:set>
                      <p:cBhvr>
                        <p:cTn dur="1" fill="hold">
                          <p:stCondLst>
                            <p:cond delay="0"/>
                          </p:stCondLst>
                        </p:cTn>
                        <p:tgtEl>
                          <p:spTgt spid="22531"/>
                        </p:tgtEl>
                        <p:attrNameLst>
                          <p:attrName>style.visibility</p:attrName>
                        </p:attrNameLst>
                      </p:cBhvr>
                      <p:to>
                        <p:strVal val="visible"/>
                      </p:to>
                    </p:set>
                    <p:animEffect transition="in" filter="fade">
                      <p:cBhvr>
                        <p:cTn dur="2000"/>
                        <p:tgtEl>
                          <p:spTgt spid="2253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531"/>
                        </p:tgtEl>
                        <p:attrNameLst>
                          <p:attrName>style.visibility</p:attrName>
                        </p:attrNameLst>
                      </p:cBhvr>
                      <p:to>
                        <p:strVal val="visible"/>
                      </p:to>
                    </p:set>
                    <p:animEffect transition="in" filter="fade">
                      <p:cBhvr>
                        <p:cTn dur="2000"/>
                        <p:tgtEl>
                          <p:spTgt spid="2253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2531"/>
                        </p:tgtEl>
                        <p:attrNameLst>
                          <p:attrName>style.visibility</p:attrName>
                        </p:attrNameLst>
                      </p:cBhvr>
                      <p:to>
                        <p:strVal val="visible"/>
                      </p:to>
                    </p:set>
                    <p:animEffect transition="in" filter="fade">
                      <p:cBhvr>
                        <p:cTn dur="2000"/>
                        <p:tgtEl>
                          <p:spTgt spid="2253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2531"/>
                        </p:tgtEl>
                        <p:attrNameLst>
                          <p:attrName>style.visibility</p:attrName>
                        </p:attrNameLst>
                      </p:cBhvr>
                      <p:to>
                        <p:strVal val="visible"/>
                      </p:to>
                    </p:set>
                    <p:animEffect transition="in" filter="fade">
                      <p:cBhvr>
                        <p:cTn dur="2000"/>
                        <p:tgtEl>
                          <p:spTgt spid="2253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2531"/>
                        </p:tgtEl>
                        <p:attrNameLst>
                          <p:attrName>style.visibility</p:attrName>
                        </p:attrNameLst>
                      </p:cBhvr>
                      <p:to>
                        <p:strVal val="visible"/>
                      </p:to>
                    </p:set>
                    <p:animEffect transition="in" filter="fade">
                      <p:cBhvr>
                        <p:cTn dur="2000"/>
                        <p:tgtEl>
                          <p:spTgt spid="2253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Video.mp4" TargetMode="Externa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oleObject" Target="../embeddings/oleObject9.bin"/><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oleObject" Target="../embeddings/oleObject10.bin"/><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oleObject" Target="../embeddings/oleObject11.bin"/><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oleObject" Target="../embeddings/oleObject12.bin"/><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oleObject" Target="../embeddings/oleObject3.bin"/><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oleObject" Target="../embeddings/oleObject4.bin"/><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oleObject" Target="../embeddings/oleObject5.bin"/><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oleObject" Target="../embeddings/oleObject6.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oleObject" Target="../embeddings/oleObject7.bin"/><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oleObject" Target="../embeddings/oleObject8.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asellaDiTesto 1"/>
          <p:cNvSpPr txBox="1"/>
          <p:nvPr/>
        </p:nvSpPr>
        <p:spPr>
          <a:xfrm>
            <a:off x="3347864" y="5589239"/>
            <a:ext cx="2448272" cy="830997"/>
          </a:xfrm>
          <a:prstGeom prst="rect">
            <a:avLst/>
          </a:prstGeom>
          <a:noFill/>
        </p:spPr>
        <p:txBody>
          <a:bodyPr wrap="square" rtlCol="0">
            <a:spAutoFit/>
          </a:bodyPr>
          <a:lstStyle/>
          <a:p>
            <a:r>
              <a:rPr lang="it-IT" b="1" i="1" u="sng" dirty="0" smtClean="0">
                <a:solidFill>
                  <a:schemeClr val="accent5">
                    <a:lumMod val="50000"/>
                  </a:schemeClr>
                </a:solidFill>
                <a:latin typeface="Trebuchet MS" pitchFamily="34" charset="0"/>
                <a:hlinkClick r:id="rId3" action="ppaction://hlinkfile"/>
              </a:rPr>
              <a:t>Clicca per l’Introduzione</a:t>
            </a:r>
            <a:endParaRPr lang="it-IT" b="1" i="1" u="sng" dirty="0">
              <a:solidFill>
                <a:schemeClr val="accent5">
                  <a:lumMod val="50000"/>
                </a:schemeClr>
              </a:solidFill>
              <a:latin typeface="Trebuchet MS" pitchFamily="34" charset="0"/>
            </a:endParaRPr>
          </a:p>
        </p:txBody>
      </p:sp>
      <p:pic>
        <p:nvPicPr>
          <p:cNvPr id="1083" name="Picture 59" descr="D:\d\Confindustria\VideoPromozionaleCapri\Process\Img hires\logo_ggi_centra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04" y="908718"/>
            <a:ext cx="6834792" cy="46805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advTm="5488">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8"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1331640" y="2852936"/>
            <a:ext cx="7812360" cy="4005064"/>
          </a:xfrm>
        </p:spPr>
        <p:txBody>
          <a:bodyPr/>
          <a:lstStyle/>
          <a:p>
            <a:pPr marL="180000" algn="l" eaLnBrk="1" hangingPunct="1"/>
            <a:r>
              <a:rPr lang="it-IT" sz="2500" b="1" dirty="0" smtClean="0">
                <a:solidFill>
                  <a:srgbClr val="003399"/>
                </a:solidFill>
                <a:latin typeface="Tahoma" pitchFamily="34" charset="0"/>
              </a:rPr>
              <a:t/>
            </a:r>
            <a:br>
              <a:rPr lang="it-IT" sz="2500" b="1" dirty="0" smtClean="0">
                <a:solidFill>
                  <a:srgbClr val="003399"/>
                </a:solidFill>
                <a:latin typeface="Tahoma" pitchFamily="34" charset="0"/>
              </a:rPr>
            </a:br>
            <a:r>
              <a:rPr lang="it-IT" sz="2500" b="1" dirty="0" smtClean="0">
                <a:solidFill>
                  <a:srgbClr val="003399"/>
                </a:solidFill>
                <a:latin typeface="Tahoma" pitchFamily="34" charset="0"/>
              </a:rPr>
              <a:t/>
            </a:r>
            <a:br>
              <a:rPr lang="it-IT" sz="2500" b="1" dirty="0" smtClean="0">
                <a:solidFill>
                  <a:srgbClr val="003399"/>
                </a:solidFill>
                <a:latin typeface="Tahoma" pitchFamily="34" charset="0"/>
              </a:rPr>
            </a:br>
            <a:r>
              <a:rPr lang="it-IT" sz="2000" dirty="0">
                <a:solidFill>
                  <a:srgbClr val="003399"/>
                </a:solidFill>
                <a:latin typeface="Tahoma" pitchFamily="34" charset="0"/>
              </a:rPr>
              <a:t>• Presenza del Vostro logo su tutta la comunicazione del convegno: inviti, locandine, brochure, </a:t>
            </a:r>
            <a:r>
              <a:rPr lang="it-IT" sz="2000" dirty="0" err="1">
                <a:solidFill>
                  <a:srgbClr val="003399"/>
                </a:solidFill>
                <a:latin typeface="Tahoma" pitchFamily="34" charset="0"/>
              </a:rPr>
              <a:t>flyers</a:t>
            </a:r>
            <a:r>
              <a:rPr lang="it-IT" sz="2000" dirty="0">
                <a:solidFill>
                  <a:srgbClr val="003399"/>
                </a:solidFill>
                <a:latin typeface="Tahoma" pitchFamily="34" charset="0"/>
              </a:rPr>
              <a:t>, totem, vetture di cortesia</a:t>
            </a:r>
            <a:br>
              <a:rPr lang="it-IT" sz="2000" dirty="0">
                <a:solidFill>
                  <a:srgbClr val="003399"/>
                </a:solidFill>
                <a:latin typeface="Tahoma" pitchFamily="34" charset="0"/>
              </a:rPr>
            </a:br>
            <a:r>
              <a:rPr lang="it-IT" sz="2000" dirty="0">
                <a:solidFill>
                  <a:srgbClr val="003399"/>
                </a:solidFill>
                <a:latin typeface="Tahoma" pitchFamily="34" charset="0"/>
              </a:rPr>
              <a:t>• Inserimento vs brochure informativa nella cartella congressuale</a:t>
            </a:r>
            <a:br>
              <a:rPr lang="it-IT" sz="2000" dirty="0">
                <a:solidFill>
                  <a:srgbClr val="003399"/>
                </a:solidFill>
                <a:latin typeface="Tahoma" pitchFamily="34" charset="0"/>
              </a:rPr>
            </a:b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000" dirty="0">
                <a:solidFill>
                  <a:srgbClr val="003399"/>
                </a:solidFill>
                <a:latin typeface="Tahoma" pitchFamily="34" charset="0"/>
              </a:rPr>
              <a:t/>
            </a:r>
            <a:br>
              <a:rPr lang="it-IT" sz="2000" dirty="0">
                <a:solidFill>
                  <a:srgbClr val="003399"/>
                </a:solidFill>
                <a:latin typeface="Tahoma" pitchFamily="34" charset="0"/>
              </a:rPr>
            </a:b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000" dirty="0">
                <a:solidFill>
                  <a:srgbClr val="003399"/>
                </a:solidFill>
                <a:latin typeface="Tahoma" pitchFamily="34" charset="0"/>
              </a:rPr>
              <a:t/>
            </a:r>
            <a:br>
              <a:rPr lang="it-IT" sz="2000" dirty="0">
                <a:solidFill>
                  <a:srgbClr val="003399"/>
                </a:solidFill>
                <a:latin typeface="Tahoma" pitchFamily="34" charset="0"/>
              </a:rPr>
            </a:b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500" b="1" dirty="0" smtClean="0">
                <a:solidFill>
                  <a:srgbClr val="003399"/>
                </a:solidFill>
                <a:latin typeface="Tahoma" pitchFamily="34" charset="0"/>
              </a:rPr>
              <a:t/>
            </a:r>
            <a:br>
              <a:rPr lang="it-IT" sz="2500" b="1" dirty="0" smtClean="0">
                <a:solidFill>
                  <a:srgbClr val="003399"/>
                </a:solidFill>
                <a:latin typeface="Tahoma" pitchFamily="34" charset="0"/>
              </a:rPr>
            </a:br>
            <a:r>
              <a:rPr lang="it-IT" sz="1800" b="1" i="1" dirty="0">
                <a:solidFill>
                  <a:srgbClr val="003399"/>
                </a:solidFill>
                <a:latin typeface="Tahoma" pitchFamily="34" charset="0"/>
              </a:rPr>
              <a:t>Costo euro 5.000,00 + iva</a:t>
            </a:r>
            <a:br>
              <a:rPr lang="it-IT" sz="1800" b="1" i="1" dirty="0">
                <a:solidFill>
                  <a:srgbClr val="003399"/>
                </a:solidFill>
                <a:latin typeface="Tahoma" pitchFamily="34" charset="0"/>
              </a:rPr>
            </a:br>
            <a:r>
              <a:rPr lang="it-IT" sz="2500" b="1" dirty="0" smtClean="0">
                <a:solidFill>
                  <a:srgbClr val="003399"/>
                </a:solidFill>
                <a:latin typeface="Tahoma" pitchFamily="34" charset="0"/>
              </a:rPr>
              <a:t/>
            </a:r>
            <a:br>
              <a:rPr lang="it-IT" sz="2500" b="1" dirty="0" smtClean="0">
                <a:solidFill>
                  <a:srgbClr val="003399"/>
                </a:solidFill>
                <a:latin typeface="Tahoma" pitchFamily="34" charset="0"/>
              </a:rPr>
            </a:br>
            <a:endParaRPr lang="it-IT" sz="2500" b="1" dirty="0" smtClean="0">
              <a:solidFill>
                <a:srgbClr val="003399"/>
              </a:solidFill>
              <a:latin typeface="Tahoma" pitchFamily="34" charset="0"/>
            </a:endParaRPr>
          </a:p>
        </p:txBody>
      </p:sp>
      <p:sp>
        <p:nvSpPr>
          <p:cNvPr id="96263" name="Text Box 7"/>
          <p:cNvSpPr txBox="1">
            <a:spLocks noChangeArrowheads="1"/>
          </p:cNvSpPr>
          <p:nvPr/>
        </p:nvSpPr>
        <p:spPr bwMode="auto">
          <a:xfrm>
            <a:off x="322717" y="1916832"/>
            <a:ext cx="8569325" cy="11271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3400" b="1" dirty="0" err="1">
                <a:solidFill>
                  <a:srgbClr val="003399"/>
                </a:solidFill>
                <a:latin typeface="Tahoma" pitchFamily="34" charset="0"/>
              </a:rPr>
              <a:t>Friendly</a:t>
            </a:r>
            <a:r>
              <a:rPr lang="it-IT" sz="3400" b="1" dirty="0">
                <a:solidFill>
                  <a:srgbClr val="003399"/>
                </a:solidFill>
                <a:latin typeface="Tahoma" pitchFamily="34" charset="0"/>
              </a:rPr>
              <a:t> Sponsor – (logo Piccolo)</a:t>
            </a:r>
            <a:br>
              <a:rPr lang="it-IT" sz="3400" b="1" dirty="0">
                <a:solidFill>
                  <a:srgbClr val="003399"/>
                </a:solidFill>
                <a:latin typeface="Tahoma" pitchFamily="34" charset="0"/>
              </a:rPr>
            </a:br>
            <a:endParaRPr lang="it-IT" sz="3400" b="1" dirty="0">
              <a:solidFill>
                <a:srgbClr val="003399"/>
              </a:solidFill>
              <a:latin typeface="Tahoma" pitchFamily="34" charset="0"/>
            </a:endParaRPr>
          </a:p>
        </p:txBody>
      </p:sp>
      <p:grpSp>
        <p:nvGrpSpPr>
          <p:cNvPr id="12" name="Gruppo 11"/>
          <p:cNvGrpSpPr/>
          <p:nvPr/>
        </p:nvGrpSpPr>
        <p:grpSpPr>
          <a:xfrm>
            <a:off x="2832671" y="144353"/>
            <a:ext cx="4525689" cy="1627187"/>
            <a:chOff x="2832671" y="144353"/>
            <a:chExt cx="4525689" cy="1627187"/>
          </a:xfrm>
        </p:grpSpPr>
        <p:pic>
          <p:nvPicPr>
            <p:cNvPr id="13"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09576"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8981253"/>
      </p:ext>
    </p:extLst>
  </p:cSld>
  <p:clrMapOvr>
    <a:masterClrMapping/>
  </p:clrMapOvr>
  <p:transition advTm="1556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210"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6988"/>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1403648" y="2924944"/>
            <a:ext cx="7489526" cy="3933056"/>
          </a:xfrm>
        </p:spPr>
        <p:txBody>
          <a:bodyPr/>
          <a:lstStyle/>
          <a:p>
            <a:pPr marL="180000" algn="l" eaLnBrk="1" hangingPunct="1"/>
            <a:r>
              <a:rPr lang="it-IT" sz="2100" b="1" dirty="0" smtClean="0">
                <a:solidFill>
                  <a:srgbClr val="003399"/>
                </a:solidFill>
                <a:latin typeface="Tahoma" pitchFamily="34" charset="0"/>
              </a:rPr>
              <a:t/>
            </a:r>
            <a:br>
              <a:rPr lang="it-IT" sz="2100" b="1" dirty="0" smtClean="0">
                <a:solidFill>
                  <a:srgbClr val="003399"/>
                </a:solidFill>
                <a:latin typeface="Tahoma" pitchFamily="34" charset="0"/>
              </a:rPr>
            </a:br>
            <a:r>
              <a:rPr lang="it-IT" sz="2500" b="1" dirty="0" smtClean="0">
                <a:solidFill>
                  <a:srgbClr val="003399"/>
                </a:solidFill>
                <a:latin typeface="Tahoma" pitchFamily="34" charset="0"/>
              </a:rPr>
              <a:t/>
            </a:r>
            <a:br>
              <a:rPr lang="it-IT" sz="2500" b="1" dirty="0" smtClean="0">
                <a:solidFill>
                  <a:srgbClr val="003399"/>
                </a:solidFill>
                <a:latin typeface="Tahoma" pitchFamily="34" charset="0"/>
              </a:rPr>
            </a:br>
            <a:r>
              <a:rPr lang="it-IT" sz="2000" dirty="0">
                <a:solidFill>
                  <a:srgbClr val="003399"/>
                </a:solidFill>
                <a:latin typeface="Tahoma" pitchFamily="34" charset="0"/>
              </a:rPr>
              <a:t>• Presenza logo sul sito internet dell’evento e in fase di preiscrizione su internet</a:t>
            </a:r>
            <a:br>
              <a:rPr lang="it-IT" sz="2000" dirty="0">
                <a:solidFill>
                  <a:srgbClr val="003399"/>
                </a:solidFill>
                <a:latin typeface="Tahoma" pitchFamily="34" charset="0"/>
              </a:rPr>
            </a:br>
            <a:r>
              <a:rPr lang="it-IT" sz="2000" dirty="0">
                <a:solidFill>
                  <a:srgbClr val="003399"/>
                </a:solidFill>
                <a:latin typeface="Tahoma" pitchFamily="34" charset="0"/>
              </a:rPr>
              <a:t>• Presenza logo sul kit di preiscrizione</a:t>
            </a:r>
            <a:br>
              <a:rPr lang="it-IT" sz="2000" dirty="0">
                <a:solidFill>
                  <a:srgbClr val="003399"/>
                </a:solidFill>
                <a:latin typeface="Tahoma" pitchFamily="34" charset="0"/>
              </a:rPr>
            </a:br>
            <a:r>
              <a:rPr lang="it-IT" sz="2000" dirty="0">
                <a:solidFill>
                  <a:srgbClr val="003399"/>
                </a:solidFill>
                <a:latin typeface="Tahoma" pitchFamily="34" charset="0"/>
              </a:rPr>
              <a:t>• Presenza logo su newsletter</a:t>
            </a:r>
            <a:br>
              <a:rPr lang="it-IT" sz="2000" dirty="0">
                <a:solidFill>
                  <a:srgbClr val="003399"/>
                </a:solidFill>
                <a:latin typeface="Tahoma" pitchFamily="34" charset="0"/>
              </a:rPr>
            </a:b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000" dirty="0">
                <a:solidFill>
                  <a:srgbClr val="003399"/>
                </a:solidFill>
                <a:latin typeface="Tahoma" pitchFamily="34" charset="0"/>
              </a:rPr>
              <a:t/>
            </a:r>
            <a:br>
              <a:rPr lang="it-IT" sz="2000" dirty="0">
                <a:solidFill>
                  <a:srgbClr val="003399"/>
                </a:solidFill>
                <a:latin typeface="Tahoma" pitchFamily="34" charset="0"/>
              </a:rPr>
            </a:b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500" b="1" dirty="0" smtClean="0">
                <a:solidFill>
                  <a:srgbClr val="003399"/>
                </a:solidFill>
                <a:latin typeface="Tahoma" pitchFamily="34" charset="0"/>
              </a:rPr>
              <a:t/>
            </a:r>
            <a:br>
              <a:rPr lang="it-IT" sz="2500" b="1" dirty="0" smtClean="0">
                <a:solidFill>
                  <a:srgbClr val="003399"/>
                </a:solidFill>
                <a:latin typeface="Tahoma" pitchFamily="34" charset="0"/>
              </a:rPr>
            </a:br>
            <a:r>
              <a:rPr lang="it-IT" sz="1800" b="1" i="1" dirty="0">
                <a:solidFill>
                  <a:srgbClr val="003399"/>
                </a:solidFill>
                <a:latin typeface="Tahoma" pitchFamily="34" charset="0"/>
              </a:rPr>
              <a:t>Costo euro 1.000,00 + iva</a:t>
            </a:r>
            <a:br>
              <a:rPr lang="it-IT" sz="1800" b="1" i="1" dirty="0">
                <a:solidFill>
                  <a:srgbClr val="003399"/>
                </a:solidFill>
                <a:latin typeface="Tahoma" pitchFamily="34" charset="0"/>
              </a:rPr>
            </a:br>
            <a:r>
              <a:rPr lang="it-IT" sz="2500" b="1" dirty="0" smtClean="0">
                <a:solidFill>
                  <a:srgbClr val="003399"/>
                </a:solidFill>
                <a:latin typeface="Tahoma" pitchFamily="34" charset="0"/>
              </a:rPr>
              <a:t/>
            </a:r>
            <a:br>
              <a:rPr lang="it-IT" sz="2500" b="1" dirty="0" smtClean="0">
                <a:solidFill>
                  <a:srgbClr val="003399"/>
                </a:solidFill>
                <a:latin typeface="Tahoma" pitchFamily="34" charset="0"/>
              </a:rPr>
            </a:br>
            <a:r>
              <a:rPr lang="it-IT" sz="2100" b="1" dirty="0" smtClean="0">
                <a:solidFill>
                  <a:srgbClr val="003399"/>
                </a:solidFill>
                <a:latin typeface="Tahoma" pitchFamily="34" charset="0"/>
              </a:rPr>
              <a:t/>
            </a:r>
            <a:br>
              <a:rPr lang="it-IT" sz="2100" b="1" dirty="0" smtClean="0">
                <a:solidFill>
                  <a:srgbClr val="003399"/>
                </a:solidFill>
                <a:latin typeface="Tahoma" pitchFamily="34" charset="0"/>
              </a:rPr>
            </a:br>
            <a:endParaRPr lang="it-IT" sz="2100" b="1" dirty="0" smtClean="0">
              <a:solidFill>
                <a:srgbClr val="003399"/>
              </a:solidFill>
              <a:latin typeface="Tahoma" pitchFamily="34" charset="0"/>
            </a:endParaRPr>
          </a:p>
        </p:txBody>
      </p:sp>
      <p:sp>
        <p:nvSpPr>
          <p:cNvPr id="94214" name="Text Box 6"/>
          <p:cNvSpPr txBox="1">
            <a:spLocks noChangeArrowheads="1"/>
          </p:cNvSpPr>
          <p:nvPr/>
        </p:nvSpPr>
        <p:spPr bwMode="auto">
          <a:xfrm>
            <a:off x="323850" y="1965325"/>
            <a:ext cx="8569325" cy="6096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3400" b="1">
                <a:solidFill>
                  <a:srgbClr val="003399"/>
                </a:solidFill>
                <a:latin typeface="Tahoma" pitchFamily="34" charset="0"/>
              </a:rPr>
              <a:t>Media Sponsor (luglio 2012)</a:t>
            </a:r>
          </a:p>
        </p:txBody>
      </p:sp>
      <p:grpSp>
        <p:nvGrpSpPr>
          <p:cNvPr id="12" name="Gruppo 11"/>
          <p:cNvGrpSpPr/>
          <p:nvPr/>
        </p:nvGrpSpPr>
        <p:grpSpPr>
          <a:xfrm>
            <a:off x="2832671" y="144353"/>
            <a:ext cx="4525689" cy="1627187"/>
            <a:chOff x="2832671" y="144353"/>
            <a:chExt cx="4525689" cy="1627187"/>
          </a:xfrm>
        </p:grpSpPr>
        <p:pic>
          <p:nvPicPr>
            <p:cNvPr id="13"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10600"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739776"/>
      </p:ext>
    </p:extLst>
  </p:cSld>
  <p:clrMapOvr>
    <a:masterClrMapping/>
  </p:clrMapOvr>
  <p:transition advTm="2062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4"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6431" y="26988"/>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250825" y="2223213"/>
            <a:ext cx="8893175" cy="4634787"/>
          </a:xfrm>
        </p:spPr>
        <p:txBody>
          <a:bodyPr/>
          <a:lstStyle/>
          <a:p>
            <a:pPr algn="l" eaLnBrk="1" hangingPunct="1"/>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1600" dirty="0" smtClean="0">
                <a:solidFill>
                  <a:srgbClr val="003399"/>
                </a:solidFill>
                <a:latin typeface="Tahoma" pitchFamily="34" charset="0"/>
              </a:rPr>
              <a:t>• Presenza logo e descrizione aziendale su APP </a:t>
            </a:r>
            <a:r>
              <a:rPr lang="it-IT" sz="1600" dirty="0" err="1" smtClean="0">
                <a:solidFill>
                  <a:srgbClr val="003399"/>
                </a:solidFill>
                <a:latin typeface="Tahoma" pitchFamily="34" charset="0"/>
              </a:rPr>
              <a:t>GISud</a:t>
            </a:r>
            <a:r>
              <a:rPr lang="it-IT" sz="1600" dirty="0" smtClean="0">
                <a:solidFill>
                  <a:srgbClr val="003399"/>
                </a:solidFill>
                <a:latin typeface="Tahoma" pitchFamily="34" charset="0"/>
              </a:rPr>
              <a:t> e sito web ufficiale </a:t>
            </a:r>
            <a:r>
              <a:rPr lang="it-IT" sz="1600" dirty="0" err="1" smtClean="0">
                <a:solidFill>
                  <a:srgbClr val="003399"/>
                </a:solidFill>
                <a:latin typeface="Tahoma" pitchFamily="34" charset="0"/>
              </a:rPr>
              <a:t>GISud</a:t>
            </a:r>
            <a:r>
              <a:rPr lang="it-IT" sz="1600" dirty="0" smtClean="0">
                <a:solidFill>
                  <a:srgbClr val="003399"/>
                </a:solidFill>
                <a:latin typeface="Tahoma" pitchFamily="34" charset="0"/>
              </a:rPr>
              <a:t> per 2 mesi</a:t>
            </a:r>
            <a:br>
              <a:rPr lang="it-IT" sz="1600" dirty="0" smtClean="0">
                <a:solidFill>
                  <a:srgbClr val="003399"/>
                </a:solidFill>
                <a:latin typeface="Tahoma" pitchFamily="34" charset="0"/>
              </a:rPr>
            </a:br>
            <a:r>
              <a:rPr lang="it-IT" sz="1600" dirty="0" smtClean="0">
                <a:solidFill>
                  <a:srgbClr val="003399"/>
                </a:solidFill>
                <a:latin typeface="Tahoma" pitchFamily="34" charset="0"/>
              </a:rPr>
              <a:t>• Presenza logo su un numero della rivista multimediale WELOVESUD</a:t>
            </a:r>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1500" b="1" i="1" dirty="0" smtClean="0">
                <a:solidFill>
                  <a:srgbClr val="003399"/>
                </a:solidFill>
                <a:latin typeface="Tahoma" pitchFamily="34" charset="0"/>
              </a:rPr>
              <a:t>Costo euro 500,00 + iva</a:t>
            </a:r>
            <a:br>
              <a:rPr lang="it-IT" sz="1500" b="1" i="1" dirty="0" smtClean="0">
                <a:solidFill>
                  <a:srgbClr val="003399"/>
                </a:solidFill>
                <a:latin typeface="Tahoma" pitchFamily="34" charset="0"/>
              </a:rPr>
            </a:br>
            <a:r>
              <a:rPr lang="it-IT" sz="1500" b="1" i="1" dirty="0" smtClean="0">
                <a:solidFill>
                  <a:srgbClr val="003399"/>
                </a:solidFill>
                <a:latin typeface="Tahoma" pitchFamily="34" charset="0"/>
              </a:rPr>
              <a:t/>
            </a:r>
            <a:br>
              <a:rPr lang="it-IT" sz="1500" b="1" i="1" dirty="0" smtClean="0">
                <a:solidFill>
                  <a:srgbClr val="003399"/>
                </a:solidFill>
                <a:latin typeface="Tahoma" pitchFamily="34" charset="0"/>
              </a:rPr>
            </a:br>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1600" dirty="0">
                <a:solidFill>
                  <a:srgbClr val="003399"/>
                </a:solidFill>
                <a:latin typeface="Tahoma" pitchFamily="34" charset="0"/>
              </a:rPr>
              <a:t>• Presenza logo e descrizione aziendale su APP </a:t>
            </a:r>
            <a:r>
              <a:rPr lang="it-IT" sz="1600" dirty="0" err="1" smtClean="0">
                <a:solidFill>
                  <a:srgbClr val="003399"/>
                </a:solidFill>
                <a:latin typeface="Tahoma" pitchFamily="34" charset="0"/>
              </a:rPr>
              <a:t>GISud</a:t>
            </a:r>
            <a:r>
              <a:rPr lang="it-IT" sz="1600" dirty="0" smtClean="0">
                <a:solidFill>
                  <a:srgbClr val="003399"/>
                </a:solidFill>
                <a:latin typeface="Tahoma" pitchFamily="34" charset="0"/>
              </a:rPr>
              <a:t> </a:t>
            </a:r>
            <a:r>
              <a:rPr lang="it-IT" sz="1600" dirty="0">
                <a:solidFill>
                  <a:srgbClr val="003399"/>
                </a:solidFill>
                <a:latin typeface="Tahoma" pitchFamily="34" charset="0"/>
              </a:rPr>
              <a:t>e sito web ufficiale </a:t>
            </a:r>
            <a:r>
              <a:rPr lang="it-IT" sz="1600" dirty="0" err="1" smtClean="0">
                <a:solidFill>
                  <a:srgbClr val="003399"/>
                </a:solidFill>
                <a:latin typeface="Tahoma" pitchFamily="34" charset="0"/>
              </a:rPr>
              <a:t>GISud</a:t>
            </a:r>
            <a:r>
              <a:rPr lang="it-IT" sz="1600" dirty="0" smtClean="0">
                <a:solidFill>
                  <a:srgbClr val="003399"/>
                </a:solidFill>
                <a:latin typeface="Tahoma" pitchFamily="34" charset="0"/>
              </a:rPr>
              <a:t> </a:t>
            </a:r>
            <a:r>
              <a:rPr lang="it-IT" sz="1600" dirty="0">
                <a:solidFill>
                  <a:srgbClr val="003399"/>
                </a:solidFill>
                <a:latin typeface="Tahoma" pitchFamily="34" charset="0"/>
              </a:rPr>
              <a:t>per 6 mesi</a:t>
            </a:r>
            <a:br>
              <a:rPr lang="it-IT" sz="1600" dirty="0">
                <a:solidFill>
                  <a:srgbClr val="003399"/>
                </a:solidFill>
                <a:latin typeface="Tahoma" pitchFamily="34" charset="0"/>
              </a:rPr>
            </a:br>
            <a:r>
              <a:rPr lang="it-IT" sz="1600" dirty="0">
                <a:solidFill>
                  <a:srgbClr val="003399"/>
                </a:solidFill>
                <a:latin typeface="Tahoma" pitchFamily="34" charset="0"/>
              </a:rPr>
              <a:t>• Presenza logo su due numeri della rivista multimediale WELOVESUD</a:t>
            </a:r>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1500" b="1" i="1" dirty="0" smtClean="0">
                <a:solidFill>
                  <a:srgbClr val="003399"/>
                </a:solidFill>
                <a:latin typeface="Tahoma" pitchFamily="34" charset="0"/>
              </a:rPr>
              <a:t>Costo euro 1.000,00 + iva</a:t>
            </a:r>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1600" dirty="0">
                <a:solidFill>
                  <a:srgbClr val="003399"/>
                </a:solidFill>
                <a:latin typeface="Tahoma" pitchFamily="34" charset="0"/>
              </a:rPr>
              <a:t>• Presenza logo e descrizione aziendale su APP </a:t>
            </a:r>
            <a:r>
              <a:rPr lang="it-IT" sz="1600" dirty="0" err="1" smtClean="0">
                <a:solidFill>
                  <a:srgbClr val="003399"/>
                </a:solidFill>
                <a:latin typeface="Tahoma" pitchFamily="34" charset="0"/>
              </a:rPr>
              <a:t>GISud</a:t>
            </a:r>
            <a:r>
              <a:rPr lang="it-IT" sz="1600" dirty="0" smtClean="0">
                <a:solidFill>
                  <a:srgbClr val="003399"/>
                </a:solidFill>
                <a:latin typeface="Tahoma" pitchFamily="34" charset="0"/>
              </a:rPr>
              <a:t> </a:t>
            </a:r>
            <a:r>
              <a:rPr lang="it-IT" sz="1600" dirty="0">
                <a:solidFill>
                  <a:srgbClr val="003399"/>
                </a:solidFill>
                <a:latin typeface="Tahoma" pitchFamily="34" charset="0"/>
              </a:rPr>
              <a:t>e sito web ufficiale </a:t>
            </a:r>
            <a:r>
              <a:rPr lang="it-IT" sz="1600" dirty="0" err="1" smtClean="0">
                <a:solidFill>
                  <a:srgbClr val="003399"/>
                </a:solidFill>
                <a:latin typeface="Tahoma" pitchFamily="34" charset="0"/>
              </a:rPr>
              <a:t>GISud</a:t>
            </a:r>
            <a:r>
              <a:rPr lang="it-IT" sz="1600" dirty="0" smtClean="0">
                <a:solidFill>
                  <a:srgbClr val="003399"/>
                </a:solidFill>
                <a:latin typeface="Tahoma" pitchFamily="34" charset="0"/>
              </a:rPr>
              <a:t> </a:t>
            </a:r>
            <a:r>
              <a:rPr lang="it-IT" sz="1600" dirty="0">
                <a:solidFill>
                  <a:srgbClr val="003399"/>
                </a:solidFill>
                <a:latin typeface="Tahoma" pitchFamily="34" charset="0"/>
              </a:rPr>
              <a:t>per 12 mesi</a:t>
            </a:r>
            <a:br>
              <a:rPr lang="it-IT" sz="1600" dirty="0">
                <a:solidFill>
                  <a:srgbClr val="003399"/>
                </a:solidFill>
                <a:latin typeface="Tahoma" pitchFamily="34" charset="0"/>
              </a:rPr>
            </a:br>
            <a:r>
              <a:rPr lang="it-IT" sz="1600" dirty="0">
                <a:solidFill>
                  <a:srgbClr val="003399"/>
                </a:solidFill>
                <a:latin typeface="Tahoma" pitchFamily="34" charset="0"/>
              </a:rPr>
              <a:t>• Presenza logo su quattro numeri della rivista multimediale WELOVESUD</a:t>
            </a:r>
            <a:br>
              <a:rPr lang="it-IT" sz="1600" dirty="0">
                <a:solidFill>
                  <a:srgbClr val="003399"/>
                </a:solidFill>
                <a:latin typeface="Tahoma" pitchFamily="34" charset="0"/>
              </a:rPr>
            </a:br>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1500" b="1" i="1" dirty="0" smtClean="0">
                <a:solidFill>
                  <a:srgbClr val="003399"/>
                </a:solidFill>
                <a:latin typeface="Tahoma" pitchFamily="34" charset="0"/>
              </a:rPr>
              <a:t>Costo euro 1.500,00 + iva</a:t>
            </a:r>
          </a:p>
        </p:txBody>
      </p:sp>
      <p:sp>
        <p:nvSpPr>
          <p:cNvPr id="95238" name="Text Box 6"/>
          <p:cNvSpPr txBox="1">
            <a:spLocks noChangeArrowheads="1"/>
          </p:cNvSpPr>
          <p:nvPr/>
        </p:nvSpPr>
        <p:spPr bwMode="auto">
          <a:xfrm>
            <a:off x="323850" y="1773238"/>
            <a:ext cx="8569325" cy="6413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3600" b="1">
                <a:solidFill>
                  <a:srgbClr val="003399"/>
                </a:solidFill>
                <a:latin typeface="Tahoma" pitchFamily="34" charset="0"/>
              </a:rPr>
              <a:t>… altre forme</a:t>
            </a:r>
          </a:p>
        </p:txBody>
      </p:sp>
      <p:grpSp>
        <p:nvGrpSpPr>
          <p:cNvPr id="12" name="Gruppo 11"/>
          <p:cNvGrpSpPr/>
          <p:nvPr/>
        </p:nvGrpSpPr>
        <p:grpSpPr>
          <a:xfrm>
            <a:off x="2832671" y="144353"/>
            <a:ext cx="4525689" cy="1627187"/>
            <a:chOff x="2832671" y="144353"/>
            <a:chExt cx="4525689" cy="1627187"/>
          </a:xfrm>
        </p:grpSpPr>
        <p:pic>
          <p:nvPicPr>
            <p:cNvPr id="13"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11624"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7080081"/>
      </p:ext>
    </p:extLst>
  </p:cSld>
  <p:clrMapOvr>
    <a:masterClrMapping/>
  </p:clrMapOvr>
  <p:transition advTm="3874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7282"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6988"/>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1259632" y="2493963"/>
            <a:ext cx="7849443" cy="4464050"/>
          </a:xfrm>
        </p:spPr>
        <p:txBody>
          <a:bodyPr/>
          <a:lstStyle/>
          <a:p>
            <a:pPr marL="180000" algn="l" eaLnBrk="1" hangingPunct="1"/>
            <a:r>
              <a:rPr lang="it-IT" sz="1500" b="1" dirty="0" smtClean="0">
                <a:solidFill>
                  <a:srgbClr val="003399"/>
                </a:solidFill>
                <a:latin typeface="Tahoma" pitchFamily="34" charset="0"/>
              </a:rPr>
              <a:t/>
            </a:r>
            <a:br>
              <a:rPr lang="it-IT" sz="1500" b="1" dirty="0" smtClean="0">
                <a:solidFill>
                  <a:srgbClr val="003399"/>
                </a:solidFill>
                <a:latin typeface="Tahoma" pitchFamily="34" charset="0"/>
              </a:rPr>
            </a:br>
            <a:r>
              <a:rPr lang="it-IT" sz="2000" dirty="0" smtClean="0">
                <a:solidFill>
                  <a:srgbClr val="003399"/>
                </a:solidFill>
                <a:latin typeface="Tahoma" pitchFamily="34" charset="0"/>
              </a:rPr>
              <a:t>• Presenza logo in tutta la comunicazione dell’evento di presentazione e lancio ufficiale del Sito Web e della APP per </a:t>
            </a:r>
            <a:r>
              <a:rPr lang="it-IT" sz="2000" dirty="0" err="1" smtClean="0">
                <a:solidFill>
                  <a:srgbClr val="003399"/>
                </a:solidFill>
                <a:latin typeface="Tahoma" pitchFamily="34" charset="0"/>
              </a:rPr>
              <a:t>iPhone</a:t>
            </a:r>
            <a:r>
              <a:rPr lang="it-IT" sz="2000" dirty="0" smtClean="0">
                <a:solidFill>
                  <a:srgbClr val="003399"/>
                </a:solidFill>
                <a:latin typeface="Tahoma" pitchFamily="34" charset="0"/>
              </a:rPr>
              <a:t> ed </a:t>
            </a:r>
            <a:r>
              <a:rPr lang="it-IT" sz="2000" dirty="0" err="1" smtClean="0">
                <a:solidFill>
                  <a:srgbClr val="003399"/>
                </a:solidFill>
                <a:latin typeface="Tahoma" pitchFamily="34" charset="0"/>
              </a:rPr>
              <a:t>iPad</a:t>
            </a:r>
            <a:r>
              <a:rPr lang="it-IT" sz="2000" dirty="0" smtClean="0">
                <a:solidFill>
                  <a:srgbClr val="003399"/>
                </a:solidFill>
                <a:latin typeface="Tahoma" pitchFamily="34" charset="0"/>
              </a:rPr>
              <a:t> di </a:t>
            </a:r>
            <a:r>
              <a:rPr lang="it-IT" sz="2000" dirty="0" err="1" smtClean="0">
                <a:solidFill>
                  <a:srgbClr val="003399"/>
                </a:solidFill>
                <a:latin typeface="Tahoma" pitchFamily="34" charset="0"/>
              </a:rPr>
              <a:t>GISud</a:t>
            </a: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000" dirty="0" smtClean="0">
                <a:solidFill>
                  <a:srgbClr val="003399"/>
                </a:solidFill>
                <a:latin typeface="Tahoma" pitchFamily="34" charset="0"/>
              </a:rPr>
              <a:t>• Presenza logo all’interno della sala in cui si svolgerà il lancio del Sito Web e della APP</a:t>
            </a:r>
            <a:br>
              <a:rPr lang="it-IT" sz="2000" dirty="0" smtClean="0">
                <a:solidFill>
                  <a:srgbClr val="003399"/>
                </a:solidFill>
                <a:latin typeface="Tahoma" pitchFamily="34" charset="0"/>
              </a:rPr>
            </a:br>
            <a:r>
              <a:rPr lang="it-IT" sz="2000" dirty="0" smtClean="0">
                <a:solidFill>
                  <a:srgbClr val="003399"/>
                </a:solidFill>
                <a:latin typeface="Tahoma" pitchFamily="34" charset="0"/>
              </a:rPr>
              <a:t>• Presenza logo e descrizione aziendale su APP </a:t>
            </a:r>
            <a:r>
              <a:rPr lang="it-IT" sz="2000" dirty="0" err="1" smtClean="0">
                <a:solidFill>
                  <a:srgbClr val="003399"/>
                </a:solidFill>
                <a:latin typeface="Tahoma" pitchFamily="34" charset="0"/>
              </a:rPr>
              <a:t>GISud</a:t>
            </a:r>
            <a:r>
              <a:rPr lang="it-IT" sz="2000" dirty="0" smtClean="0">
                <a:solidFill>
                  <a:srgbClr val="003399"/>
                </a:solidFill>
                <a:latin typeface="Tahoma" pitchFamily="34" charset="0"/>
              </a:rPr>
              <a:t> e sito web ufficiale </a:t>
            </a:r>
            <a:r>
              <a:rPr lang="it-IT" sz="2000" dirty="0" err="1" smtClean="0">
                <a:solidFill>
                  <a:srgbClr val="003399"/>
                </a:solidFill>
                <a:latin typeface="Tahoma" pitchFamily="34" charset="0"/>
              </a:rPr>
              <a:t>GISud</a:t>
            </a:r>
            <a:r>
              <a:rPr lang="it-IT" sz="2000" dirty="0" smtClean="0">
                <a:solidFill>
                  <a:srgbClr val="003399"/>
                </a:solidFill>
                <a:latin typeface="Tahoma" pitchFamily="34" charset="0"/>
              </a:rPr>
              <a:t> per 12 mesi</a:t>
            </a:r>
            <a:br>
              <a:rPr lang="it-IT" sz="2000" dirty="0" smtClean="0">
                <a:solidFill>
                  <a:srgbClr val="003399"/>
                </a:solidFill>
                <a:latin typeface="Tahoma" pitchFamily="34" charset="0"/>
              </a:rPr>
            </a:br>
            <a:r>
              <a:rPr lang="it-IT" sz="2000" dirty="0" smtClean="0">
                <a:solidFill>
                  <a:srgbClr val="003399"/>
                </a:solidFill>
                <a:latin typeface="Tahoma" pitchFamily="34" charset="0"/>
              </a:rPr>
              <a:t>• Presenza logo su quattro numeri della rivista multimediale WELOVESUD</a:t>
            </a:r>
            <a:br>
              <a:rPr lang="it-IT" sz="2000" dirty="0" smtClean="0">
                <a:solidFill>
                  <a:srgbClr val="003399"/>
                </a:solidFill>
                <a:latin typeface="Tahoma" pitchFamily="34" charset="0"/>
              </a:rPr>
            </a:br>
            <a:r>
              <a:rPr lang="it-IT" sz="2000" dirty="0" smtClean="0">
                <a:solidFill>
                  <a:srgbClr val="003399"/>
                </a:solidFill>
                <a:latin typeface="Tahoma" pitchFamily="34" charset="0"/>
              </a:rPr>
              <a:t>• Presenza della dicitura “</a:t>
            </a:r>
            <a:r>
              <a:rPr lang="it-IT" sz="2000" dirty="0" err="1" smtClean="0">
                <a:solidFill>
                  <a:srgbClr val="003399"/>
                </a:solidFill>
                <a:latin typeface="Tahoma" pitchFamily="34" charset="0"/>
              </a:rPr>
              <a:t>Number</a:t>
            </a:r>
            <a:r>
              <a:rPr lang="it-IT" sz="2000" dirty="0" smtClean="0">
                <a:solidFill>
                  <a:srgbClr val="003399"/>
                </a:solidFill>
                <a:latin typeface="Tahoma" pitchFamily="34" charset="0"/>
              </a:rPr>
              <a:t> </a:t>
            </a:r>
            <a:r>
              <a:rPr lang="it-IT" sz="2000" dirty="0" err="1" smtClean="0">
                <a:solidFill>
                  <a:srgbClr val="003399"/>
                </a:solidFill>
                <a:latin typeface="Tahoma" pitchFamily="34" charset="0"/>
              </a:rPr>
              <a:t>One</a:t>
            </a:r>
            <a:r>
              <a:rPr lang="it-IT" sz="2000" dirty="0" smtClean="0">
                <a:solidFill>
                  <a:srgbClr val="003399"/>
                </a:solidFill>
                <a:latin typeface="Tahoma" pitchFamily="34" charset="0"/>
              </a:rPr>
              <a:t> Sponsor” accanto al logo aziendale</a:t>
            </a:r>
            <a:r>
              <a:rPr lang="it-IT" sz="2000" b="1" dirty="0" smtClean="0">
                <a:solidFill>
                  <a:srgbClr val="003399"/>
                </a:solidFill>
                <a:latin typeface="Tahoma" pitchFamily="34" charset="0"/>
              </a:rPr>
              <a:t/>
            </a:r>
            <a:br>
              <a:rPr lang="it-IT" sz="2000" b="1" dirty="0" smtClean="0">
                <a:solidFill>
                  <a:srgbClr val="003399"/>
                </a:solidFill>
                <a:latin typeface="Tahoma" pitchFamily="34" charset="0"/>
              </a:rPr>
            </a:br>
            <a:r>
              <a:rPr lang="it-IT" sz="2000" b="1" dirty="0" smtClean="0">
                <a:solidFill>
                  <a:srgbClr val="003399"/>
                </a:solidFill>
                <a:latin typeface="Tahoma" pitchFamily="34" charset="0"/>
              </a:rPr>
              <a:t/>
            </a:r>
            <a:br>
              <a:rPr lang="it-IT" sz="2000" b="1" dirty="0" smtClean="0">
                <a:solidFill>
                  <a:srgbClr val="003399"/>
                </a:solidFill>
                <a:latin typeface="Tahoma" pitchFamily="34" charset="0"/>
              </a:rPr>
            </a:br>
            <a:r>
              <a:rPr lang="it-IT" sz="2000" b="1" dirty="0" smtClean="0">
                <a:solidFill>
                  <a:srgbClr val="003399"/>
                </a:solidFill>
                <a:latin typeface="Tahoma" pitchFamily="34" charset="0"/>
              </a:rPr>
              <a:t>Costo euro 5.000,00 + iva</a:t>
            </a:r>
            <a:br>
              <a:rPr lang="it-IT" sz="2000" b="1" dirty="0" smtClean="0">
                <a:solidFill>
                  <a:srgbClr val="003399"/>
                </a:solidFill>
                <a:latin typeface="Tahoma" pitchFamily="34" charset="0"/>
              </a:rPr>
            </a:br>
            <a:endParaRPr lang="it-IT" sz="2000" b="1" dirty="0" smtClean="0">
              <a:solidFill>
                <a:srgbClr val="003399"/>
              </a:solidFill>
              <a:latin typeface="Tahoma" pitchFamily="34" charset="0"/>
            </a:endParaRPr>
          </a:p>
        </p:txBody>
      </p:sp>
      <p:sp>
        <p:nvSpPr>
          <p:cNvPr id="97286" name="Text Box 6"/>
          <p:cNvSpPr txBox="1">
            <a:spLocks noChangeArrowheads="1"/>
          </p:cNvSpPr>
          <p:nvPr/>
        </p:nvSpPr>
        <p:spPr bwMode="auto">
          <a:xfrm>
            <a:off x="323850" y="1773238"/>
            <a:ext cx="8569325" cy="10366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3800" b="1" dirty="0">
                <a:solidFill>
                  <a:srgbClr val="003399"/>
                </a:solidFill>
                <a:latin typeface="Tahoma" pitchFamily="34" charset="0"/>
                <a:ea typeface="Tahoma" pitchFamily="34" charset="0"/>
                <a:cs typeface="Tahoma" pitchFamily="34" charset="0"/>
              </a:rPr>
              <a:t>Media </a:t>
            </a:r>
            <a:r>
              <a:rPr lang="it-IT" sz="3800" b="1" dirty="0" err="1">
                <a:solidFill>
                  <a:srgbClr val="003399"/>
                </a:solidFill>
                <a:latin typeface="Tahoma" pitchFamily="34" charset="0"/>
                <a:ea typeface="Tahoma" pitchFamily="34" charset="0"/>
                <a:cs typeface="Tahoma" pitchFamily="34" charset="0"/>
              </a:rPr>
              <a:t>Event</a:t>
            </a:r>
            <a:r>
              <a:rPr lang="it-IT" sz="3800" b="1" dirty="0">
                <a:solidFill>
                  <a:srgbClr val="003399"/>
                </a:solidFill>
                <a:latin typeface="Tahoma" pitchFamily="34" charset="0"/>
                <a:ea typeface="Tahoma" pitchFamily="34" charset="0"/>
                <a:cs typeface="Tahoma" pitchFamily="34" charset="0"/>
              </a:rPr>
              <a:t> Sponsor</a:t>
            </a:r>
            <a:r>
              <a:rPr lang="it-IT" b="1" dirty="0">
                <a:solidFill>
                  <a:srgbClr val="003399"/>
                </a:solidFill>
                <a:latin typeface="Tahoma" pitchFamily="34" charset="0"/>
                <a:ea typeface="Tahoma" pitchFamily="34" charset="0"/>
                <a:cs typeface="Tahoma" pitchFamily="34" charset="0"/>
              </a:rPr>
              <a:t/>
            </a:r>
            <a:br>
              <a:rPr lang="it-IT" b="1" dirty="0">
                <a:solidFill>
                  <a:srgbClr val="003399"/>
                </a:solidFill>
                <a:latin typeface="Tahoma" pitchFamily="34" charset="0"/>
                <a:ea typeface="Tahoma" pitchFamily="34" charset="0"/>
                <a:cs typeface="Tahoma" pitchFamily="34" charset="0"/>
              </a:rPr>
            </a:br>
            <a:endParaRPr lang="it-IT" b="1" dirty="0">
              <a:solidFill>
                <a:srgbClr val="003399"/>
              </a:solidFill>
              <a:latin typeface="Tahoma" pitchFamily="34" charset="0"/>
              <a:ea typeface="Tahoma" pitchFamily="34" charset="0"/>
              <a:cs typeface="Tahoma" pitchFamily="34" charset="0"/>
            </a:endParaRPr>
          </a:p>
        </p:txBody>
      </p:sp>
      <p:grpSp>
        <p:nvGrpSpPr>
          <p:cNvPr id="12" name="Gruppo 11"/>
          <p:cNvGrpSpPr/>
          <p:nvPr/>
        </p:nvGrpSpPr>
        <p:grpSpPr>
          <a:xfrm>
            <a:off x="2832671" y="144353"/>
            <a:ext cx="4525689" cy="1627187"/>
            <a:chOff x="2832671" y="144353"/>
            <a:chExt cx="4525689" cy="1627187"/>
          </a:xfrm>
        </p:grpSpPr>
        <p:pic>
          <p:nvPicPr>
            <p:cNvPr id="13"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12648"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8096729"/>
      </p:ext>
    </p:extLst>
  </p:cSld>
  <p:clrMapOvr>
    <a:masterClrMapping/>
  </p:clrMapOvr>
  <p:transition advTm="3497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6"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2843213" y="5300663"/>
            <a:ext cx="3887787" cy="1223962"/>
          </a:xfrm>
        </p:spPr>
        <p:txBody>
          <a:bodyPr/>
          <a:lstStyle/>
          <a:p>
            <a:pPr eaLnBrk="1" hangingPunct="1"/>
            <a:r>
              <a:rPr lang="it-IT" sz="3400" b="1" smtClean="0">
                <a:solidFill>
                  <a:srgbClr val="003399"/>
                </a:solidFill>
              </a:rPr>
              <a:t/>
            </a:r>
            <a:br>
              <a:rPr lang="it-IT" sz="3400" b="1" smtClean="0">
                <a:solidFill>
                  <a:srgbClr val="003399"/>
                </a:solidFill>
              </a:rPr>
            </a:br>
            <a:r>
              <a:rPr lang="it-IT" sz="1500" b="1" smtClean="0">
                <a:solidFill>
                  <a:srgbClr val="003399"/>
                </a:solidFill>
                <a:latin typeface="Eras Medium ITC" pitchFamily="34" charset="0"/>
              </a:rPr>
              <a:t>il comitato interregionale</a:t>
            </a:r>
            <a:br>
              <a:rPr lang="it-IT" sz="1500" b="1" smtClean="0">
                <a:solidFill>
                  <a:srgbClr val="003399"/>
                </a:solidFill>
                <a:latin typeface="Eras Medium ITC" pitchFamily="34" charset="0"/>
              </a:rPr>
            </a:br>
            <a:r>
              <a:rPr lang="it-IT" sz="1500" b="1" smtClean="0">
                <a:solidFill>
                  <a:srgbClr val="003399"/>
                </a:solidFill>
                <a:latin typeface="Eras Medium ITC" pitchFamily="34" charset="0"/>
              </a:rPr>
              <a:t> del mezzogiorno</a:t>
            </a:r>
          </a:p>
        </p:txBody>
      </p:sp>
      <p:graphicFrame>
        <p:nvGraphicFramePr>
          <p:cNvPr id="82949" name="Object 4"/>
          <p:cNvGraphicFramePr>
            <a:graphicFrameLocks noChangeAspect="1"/>
          </p:cNvGraphicFramePr>
          <p:nvPr/>
        </p:nvGraphicFramePr>
        <p:xfrm>
          <a:off x="3132138" y="319088"/>
          <a:ext cx="3311525" cy="2246312"/>
        </p:xfrm>
        <a:graphic>
          <a:graphicData uri="http://schemas.openxmlformats.org/presentationml/2006/ole">
            <mc:AlternateContent xmlns:mc="http://schemas.openxmlformats.org/markup-compatibility/2006">
              <mc:Choice xmlns:v="urn:schemas-microsoft-com:vml" Requires="v">
                <p:oleObj spid="_x0000_s82983" r:id="rId4" imgW="2952381" imgH="1971950" progId="MSPhotoEd.3">
                  <p:embed/>
                </p:oleObj>
              </mc:Choice>
              <mc:Fallback>
                <p:oleObj r:id="rId4" imgW="2952381" imgH="197195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319088"/>
                        <a:ext cx="3311525" cy="224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0" name="Text Box 6"/>
          <p:cNvSpPr txBox="1">
            <a:spLocks noChangeArrowheads="1"/>
          </p:cNvSpPr>
          <p:nvPr/>
        </p:nvSpPr>
        <p:spPr bwMode="auto">
          <a:xfrm>
            <a:off x="2268538" y="2708275"/>
            <a:ext cx="6624637" cy="1920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6000" b="1" i="1" dirty="0">
                <a:solidFill>
                  <a:srgbClr val="003399"/>
                </a:solidFill>
                <a:latin typeface="Bradley Hand ITC" pitchFamily="66" charset="0"/>
              </a:rPr>
              <a:t>Grazie </a:t>
            </a:r>
          </a:p>
          <a:p>
            <a:pPr algn="l"/>
            <a:r>
              <a:rPr lang="it-IT" sz="6000" b="1" i="1" dirty="0">
                <a:solidFill>
                  <a:srgbClr val="003399"/>
                </a:solidFill>
                <a:latin typeface="Bradley Hand ITC" pitchFamily="66" charset="0"/>
              </a:rPr>
              <a:t>per l’attenzione</a:t>
            </a:r>
          </a:p>
        </p:txBody>
      </p:sp>
      <p:pic>
        <p:nvPicPr>
          <p:cNvPr id="10" name="Picture 28" descr="D:\d\Confindustria\VideoPromozionaleCapri\Process\Presentazione sintetica 5\GISU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0200" y="4496938"/>
            <a:ext cx="1452910" cy="1418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348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6988"/>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1331641" y="2133600"/>
            <a:ext cx="7416824" cy="4724400"/>
          </a:xfrm>
        </p:spPr>
        <p:txBody>
          <a:bodyPr/>
          <a:lstStyle/>
          <a:p>
            <a:pPr algn="l" eaLnBrk="1" hangingPunct="1"/>
            <a:r>
              <a:rPr lang="it-IT" sz="2400" dirty="0" smtClean="0">
                <a:solidFill>
                  <a:srgbClr val="003399"/>
                </a:solidFill>
                <a:latin typeface="Tahoma" pitchFamily="34" charset="0"/>
              </a:rPr>
              <a:t>l’evento è condiviso con importanti </a:t>
            </a:r>
            <a:r>
              <a:rPr lang="it-IT" sz="2400" b="1" i="1" dirty="0" err="1" smtClean="0">
                <a:solidFill>
                  <a:srgbClr val="003399"/>
                </a:solidFill>
                <a:latin typeface="Tahoma" pitchFamily="34" charset="0"/>
              </a:rPr>
              <a:t>players</a:t>
            </a:r>
            <a:r>
              <a:rPr lang="it-IT" sz="2400" dirty="0" smtClean="0">
                <a:solidFill>
                  <a:srgbClr val="003399"/>
                </a:solidFill>
                <a:latin typeface="Tahoma" pitchFamily="34" charset="0"/>
              </a:rPr>
              <a:t> del circuito nazionale ed internazionale con i quali sono state consolidate </a:t>
            </a:r>
            <a:r>
              <a:rPr lang="it-IT" sz="2400" b="1" dirty="0" smtClean="0">
                <a:solidFill>
                  <a:srgbClr val="003399"/>
                </a:solidFill>
                <a:latin typeface="Tahoma" pitchFamily="34" charset="0"/>
              </a:rPr>
              <a:t>partnership scientifiche </a:t>
            </a:r>
            <a:r>
              <a:rPr lang="it-IT" sz="2400" dirty="0" smtClean="0">
                <a:solidFill>
                  <a:srgbClr val="003399"/>
                </a:solidFill>
                <a:latin typeface="Tahoma" pitchFamily="34" charset="0"/>
              </a:rPr>
              <a:t>per l’elaborazione dei progetti comuni, </a:t>
            </a:r>
            <a:br>
              <a:rPr lang="it-IT" sz="2400" dirty="0" smtClean="0">
                <a:solidFill>
                  <a:srgbClr val="003399"/>
                </a:solidFill>
                <a:latin typeface="Tahoma" pitchFamily="34" charset="0"/>
              </a:rPr>
            </a:br>
            <a:r>
              <a:rPr lang="it-IT" sz="2400" dirty="0" smtClean="0">
                <a:solidFill>
                  <a:srgbClr val="003399"/>
                </a:solidFill>
                <a:latin typeface="Tahoma" pitchFamily="34" charset="0"/>
              </a:rPr>
              <a:t>nonché </a:t>
            </a:r>
            <a:r>
              <a:rPr lang="it-IT" sz="2400" b="1" dirty="0" smtClean="0">
                <a:solidFill>
                  <a:srgbClr val="003399"/>
                </a:solidFill>
                <a:latin typeface="Tahoma" pitchFamily="34" charset="0"/>
              </a:rPr>
              <a:t>sponsorizzazioni</a:t>
            </a:r>
            <a:r>
              <a:rPr lang="it-IT" sz="2400" dirty="0" smtClean="0">
                <a:solidFill>
                  <a:srgbClr val="003399"/>
                </a:solidFill>
                <a:latin typeface="Tahoma" pitchFamily="34" charset="0"/>
              </a:rPr>
              <a:t> e promozioni di altre </a:t>
            </a:r>
            <a:r>
              <a:rPr lang="it-IT" sz="2400" b="1" dirty="0" smtClean="0">
                <a:solidFill>
                  <a:srgbClr val="003399"/>
                </a:solidFill>
                <a:latin typeface="Tahoma" pitchFamily="34" charset="0"/>
              </a:rPr>
              <a:t>attività collaterali</a:t>
            </a:r>
            <a:r>
              <a:rPr lang="it-IT" sz="2400" dirty="0" smtClean="0">
                <a:solidFill>
                  <a:srgbClr val="003399"/>
                </a:solidFill>
                <a:latin typeface="Tahoma" pitchFamily="34" charset="0"/>
              </a:rPr>
              <a:t>.</a:t>
            </a:r>
            <a:r>
              <a:rPr lang="it-IT" sz="2800" dirty="0" smtClean="0">
                <a:solidFill>
                  <a:srgbClr val="003399"/>
                </a:solidFill>
                <a:latin typeface="Tahoma" pitchFamily="34" charset="0"/>
              </a:rPr>
              <a:t/>
            </a:r>
            <a:br>
              <a:rPr lang="it-IT" sz="2800" dirty="0" smtClean="0">
                <a:solidFill>
                  <a:srgbClr val="003399"/>
                </a:solidFill>
                <a:latin typeface="Tahoma" pitchFamily="34" charset="0"/>
              </a:rPr>
            </a:br>
            <a:r>
              <a:rPr lang="it-IT" sz="2800" dirty="0" smtClean="0">
                <a:solidFill>
                  <a:srgbClr val="003399"/>
                </a:solidFill>
                <a:latin typeface="Tahoma" pitchFamily="34" charset="0"/>
              </a:rPr>
              <a:t/>
            </a:r>
            <a:br>
              <a:rPr lang="it-IT" sz="2800" dirty="0" smtClean="0">
                <a:solidFill>
                  <a:srgbClr val="003399"/>
                </a:solidFill>
                <a:latin typeface="Tahoma" pitchFamily="34" charset="0"/>
              </a:rPr>
            </a:br>
            <a:endParaRPr lang="it-IT" sz="2800" dirty="0" smtClean="0">
              <a:solidFill>
                <a:srgbClr val="003399"/>
              </a:solidFill>
              <a:latin typeface="Tahoma" pitchFamily="34" charset="0"/>
            </a:endParaRPr>
          </a:p>
        </p:txBody>
      </p:sp>
      <p:sp>
        <p:nvSpPr>
          <p:cNvPr id="55303" name="Text Box 7"/>
          <p:cNvSpPr txBox="1">
            <a:spLocks noChangeArrowheads="1"/>
          </p:cNvSpPr>
          <p:nvPr/>
        </p:nvSpPr>
        <p:spPr bwMode="auto">
          <a:xfrm>
            <a:off x="323850" y="1773238"/>
            <a:ext cx="8569325" cy="7620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400" b="1" i="1" dirty="0" err="1" smtClean="0">
                <a:solidFill>
                  <a:srgbClr val="003399"/>
                </a:solidFill>
                <a:latin typeface="Tahoma" pitchFamily="34" charset="0"/>
              </a:rPr>
              <a:t>Sponsorship</a:t>
            </a:r>
            <a:r>
              <a:rPr lang="it-IT" sz="4400" b="1" i="1" dirty="0" smtClean="0">
                <a:solidFill>
                  <a:srgbClr val="003399"/>
                </a:solidFill>
                <a:latin typeface="Tahoma" pitchFamily="34" charset="0"/>
              </a:rPr>
              <a:t> &amp; Partner</a:t>
            </a:r>
            <a:endParaRPr lang="it-IT" sz="4400" b="1" i="1" dirty="0">
              <a:solidFill>
                <a:srgbClr val="003399"/>
              </a:solidFill>
              <a:latin typeface="Tahoma" pitchFamily="34" charset="0"/>
            </a:endParaRPr>
          </a:p>
        </p:txBody>
      </p:sp>
      <p:sp>
        <p:nvSpPr>
          <p:cNvPr id="2" name="Rectangle 3"/>
          <p:cNvSpPr>
            <a:spLocks noChangeArrowheads="1"/>
          </p:cNvSpPr>
          <p:nvPr/>
        </p:nvSpPr>
        <p:spPr bwMode="auto">
          <a:xfrm>
            <a:off x="250825" y="3213100"/>
            <a:ext cx="864235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it-IT" sz="1900" b="1" dirty="0">
                <a:solidFill>
                  <a:srgbClr val="003399"/>
                </a:solidFill>
                <a:latin typeface="Tahoma" pitchFamily="34" charset="0"/>
              </a:rPr>
              <a:t/>
            </a:r>
            <a:br>
              <a:rPr lang="it-IT" sz="1900" b="1" dirty="0">
                <a:solidFill>
                  <a:srgbClr val="003399"/>
                </a:solidFill>
                <a:latin typeface="Tahoma" pitchFamily="34" charset="0"/>
              </a:rPr>
            </a:br>
            <a:endParaRPr lang="it-IT" sz="1900" b="1" dirty="0">
              <a:solidFill>
                <a:srgbClr val="003399"/>
              </a:solidFill>
              <a:latin typeface="Tahoma" pitchFamily="34" charset="0"/>
            </a:endParaRPr>
          </a:p>
        </p:txBody>
      </p:sp>
      <p:grpSp>
        <p:nvGrpSpPr>
          <p:cNvPr id="3" name="Gruppo 2"/>
          <p:cNvGrpSpPr/>
          <p:nvPr/>
        </p:nvGrpSpPr>
        <p:grpSpPr>
          <a:xfrm>
            <a:off x="2832671" y="144353"/>
            <a:ext cx="4525689" cy="1627187"/>
            <a:chOff x="2832671" y="144353"/>
            <a:chExt cx="4525689" cy="1627187"/>
          </a:xfrm>
        </p:grpSpPr>
        <p:pic>
          <p:nvPicPr>
            <p:cNvPr id="9"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4"/>
            <p:cNvGraphicFramePr>
              <a:graphicFrameLocks noChangeAspect="1"/>
            </p:cNvGraphicFramePr>
            <p:nvPr>
              <p:extLst>
                <p:ext uri="{D42A27DB-BD31-4B8C-83A1-F6EECF244321}">
                  <p14:modId xmlns:p14="http://schemas.microsoft.com/office/powerpoint/2010/main" val="1862025262"/>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04461"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94280149"/>
      </p:ext>
    </p:extLst>
  </p:cSld>
  <p:clrMapOvr>
    <a:masterClrMapping/>
  </p:clrMapOvr>
  <p:transition advTm="3099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6988"/>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7"/>
          <p:cNvSpPr txBox="1">
            <a:spLocks noChangeArrowheads="1"/>
          </p:cNvSpPr>
          <p:nvPr/>
        </p:nvSpPr>
        <p:spPr bwMode="auto">
          <a:xfrm>
            <a:off x="323850" y="1773238"/>
            <a:ext cx="8569325" cy="7620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400" b="1" i="1" dirty="0" err="1" smtClean="0">
                <a:solidFill>
                  <a:srgbClr val="003399"/>
                </a:solidFill>
                <a:latin typeface="Tahoma" pitchFamily="34" charset="0"/>
              </a:rPr>
              <a:t>Sponsorship</a:t>
            </a:r>
            <a:r>
              <a:rPr lang="it-IT" sz="4400" b="1" i="1" dirty="0" smtClean="0">
                <a:solidFill>
                  <a:srgbClr val="003399"/>
                </a:solidFill>
                <a:latin typeface="Tahoma" pitchFamily="34" charset="0"/>
              </a:rPr>
              <a:t> &amp; Partner</a:t>
            </a:r>
            <a:endParaRPr lang="it-IT" sz="4400" b="1" i="1" dirty="0">
              <a:solidFill>
                <a:srgbClr val="003399"/>
              </a:solidFill>
              <a:latin typeface="Tahoma" pitchFamily="34" charset="0"/>
            </a:endParaRPr>
          </a:p>
        </p:txBody>
      </p:sp>
      <p:sp>
        <p:nvSpPr>
          <p:cNvPr id="2" name="Rectangle 3"/>
          <p:cNvSpPr>
            <a:spLocks noChangeArrowheads="1"/>
          </p:cNvSpPr>
          <p:nvPr/>
        </p:nvSpPr>
        <p:spPr bwMode="auto">
          <a:xfrm>
            <a:off x="1331640" y="2694955"/>
            <a:ext cx="712879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endParaRPr lang="it-IT" dirty="0" smtClean="0">
              <a:solidFill>
                <a:srgbClr val="003399"/>
              </a:solidFill>
              <a:latin typeface="Tahoma" pitchFamily="34" charset="0"/>
            </a:endParaRPr>
          </a:p>
          <a:p>
            <a:pPr algn="l"/>
            <a:endParaRPr lang="it-IT" dirty="0" smtClean="0">
              <a:solidFill>
                <a:srgbClr val="003399"/>
              </a:solidFill>
              <a:latin typeface="Tahoma" pitchFamily="34" charset="0"/>
            </a:endParaRPr>
          </a:p>
          <a:p>
            <a:pPr algn="l"/>
            <a:r>
              <a:rPr lang="it-IT" dirty="0" smtClean="0">
                <a:solidFill>
                  <a:srgbClr val="003399"/>
                </a:solidFill>
                <a:latin typeface="Tahoma" pitchFamily="34" charset="0"/>
              </a:rPr>
              <a:t>Ad esempio:</a:t>
            </a:r>
            <a:r>
              <a:rPr lang="it-IT" dirty="0">
                <a:solidFill>
                  <a:srgbClr val="003399"/>
                </a:solidFill>
                <a:latin typeface="Tahoma" pitchFamily="34" charset="0"/>
              </a:rPr>
              <a:t/>
            </a:r>
            <a:br>
              <a:rPr lang="it-IT" dirty="0">
                <a:solidFill>
                  <a:srgbClr val="003399"/>
                </a:solidFill>
                <a:latin typeface="Tahoma" pitchFamily="34" charset="0"/>
              </a:rPr>
            </a:br>
            <a:endParaRPr lang="it-IT" dirty="0" smtClean="0">
              <a:solidFill>
                <a:srgbClr val="003399"/>
              </a:solidFill>
              <a:latin typeface="Tahoma" pitchFamily="34" charset="0"/>
            </a:endParaRPr>
          </a:p>
          <a:p>
            <a:pPr marL="342900" indent="-342900" algn="l">
              <a:buFont typeface="Arial" pitchFamily="34" charset="0"/>
              <a:buChar char="•"/>
            </a:pPr>
            <a:r>
              <a:rPr lang="it-IT" dirty="0" smtClean="0">
                <a:solidFill>
                  <a:srgbClr val="003399"/>
                </a:solidFill>
                <a:latin typeface="Tahoma" pitchFamily="34" charset="0"/>
              </a:rPr>
              <a:t>progetti </a:t>
            </a:r>
            <a:r>
              <a:rPr lang="it-IT" dirty="0">
                <a:solidFill>
                  <a:srgbClr val="003399"/>
                </a:solidFill>
                <a:latin typeface="Tahoma" pitchFamily="34" charset="0"/>
              </a:rPr>
              <a:t>nazionali a forte </a:t>
            </a:r>
            <a:r>
              <a:rPr lang="it-IT" b="1" dirty="0">
                <a:solidFill>
                  <a:srgbClr val="003399"/>
                </a:solidFill>
                <a:latin typeface="Tahoma" pitchFamily="34" charset="0"/>
              </a:rPr>
              <a:t>ricaduta </a:t>
            </a:r>
            <a:r>
              <a:rPr lang="it-IT" b="1" dirty="0" smtClean="0">
                <a:solidFill>
                  <a:srgbClr val="003399"/>
                </a:solidFill>
                <a:latin typeface="Tahoma" pitchFamily="34" charset="0"/>
              </a:rPr>
              <a:t>territoriale</a:t>
            </a:r>
          </a:p>
          <a:p>
            <a:pPr marL="342900" indent="-342900" algn="l">
              <a:buFont typeface="Arial" pitchFamily="34" charset="0"/>
              <a:buChar char="•"/>
            </a:pPr>
            <a:endParaRPr lang="it-IT" dirty="0" smtClean="0">
              <a:solidFill>
                <a:srgbClr val="003399"/>
              </a:solidFill>
              <a:latin typeface="Tahoma" pitchFamily="34" charset="0"/>
            </a:endParaRPr>
          </a:p>
          <a:p>
            <a:pPr marL="342900" indent="-342900" algn="l">
              <a:buFont typeface="Arial" pitchFamily="34" charset="0"/>
              <a:buChar char="•"/>
            </a:pPr>
            <a:r>
              <a:rPr lang="it-IT" b="1" dirty="0" smtClean="0">
                <a:solidFill>
                  <a:srgbClr val="003399"/>
                </a:solidFill>
                <a:latin typeface="Tahoma" pitchFamily="34" charset="0"/>
              </a:rPr>
              <a:t>partecipazione </a:t>
            </a:r>
            <a:r>
              <a:rPr lang="it-IT" b="1" dirty="0">
                <a:solidFill>
                  <a:srgbClr val="003399"/>
                </a:solidFill>
                <a:latin typeface="Tahoma" pitchFamily="34" charset="0"/>
              </a:rPr>
              <a:t>attiva </a:t>
            </a:r>
            <a:r>
              <a:rPr lang="it-IT" dirty="0">
                <a:solidFill>
                  <a:srgbClr val="003399"/>
                </a:solidFill>
                <a:latin typeface="Tahoma" pitchFamily="34" charset="0"/>
              </a:rPr>
              <a:t>nell’organizzazione </a:t>
            </a:r>
            <a:br>
              <a:rPr lang="it-IT" dirty="0">
                <a:solidFill>
                  <a:srgbClr val="003399"/>
                </a:solidFill>
                <a:latin typeface="Tahoma" pitchFamily="34" charset="0"/>
              </a:rPr>
            </a:br>
            <a:r>
              <a:rPr lang="it-IT" dirty="0">
                <a:solidFill>
                  <a:srgbClr val="003399"/>
                </a:solidFill>
                <a:latin typeface="Tahoma" pitchFamily="34" charset="0"/>
              </a:rPr>
              <a:t>ed ai workshop tematici e/o laboratori </a:t>
            </a:r>
            <a:r>
              <a:rPr lang="it-IT" dirty="0" smtClean="0">
                <a:solidFill>
                  <a:srgbClr val="003399"/>
                </a:solidFill>
                <a:latin typeface="Tahoma" pitchFamily="34" charset="0"/>
              </a:rPr>
              <a:t>formativi</a:t>
            </a:r>
          </a:p>
          <a:p>
            <a:pPr marL="342900" indent="-342900" algn="l">
              <a:buFont typeface="Arial" pitchFamily="34" charset="0"/>
              <a:buChar char="•"/>
            </a:pPr>
            <a:endParaRPr lang="it-IT" dirty="0" smtClean="0">
              <a:solidFill>
                <a:srgbClr val="003399"/>
              </a:solidFill>
              <a:latin typeface="Tahoma" pitchFamily="34" charset="0"/>
            </a:endParaRPr>
          </a:p>
          <a:p>
            <a:pPr marL="342900" indent="-342900" algn="l">
              <a:buFont typeface="Arial" pitchFamily="34" charset="0"/>
              <a:buChar char="•"/>
            </a:pPr>
            <a:r>
              <a:rPr lang="it-IT" b="1" dirty="0" smtClean="0">
                <a:solidFill>
                  <a:srgbClr val="003399"/>
                </a:solidFill>
                <a:latin typeface="Tahoma" pitchFamily="34" charset="0"/>
              </a:rPr>
              <a:t>coinvolgimento</a:t>
            </a:r>
            <a:r>
              <a:rPr lang="it-IT" dirty="0" smtClean="0">
                <a:solidFill>
                  <a:srgbClr val="003399"/>
                </a:solidFill>
                <a:latin typeface="Tahoma" pitchFamily="34" charset="0"/>
              </a:rPr>
              <a:t> </a:t>
            </a:r>
            <a:r>
              <a:rPr lang="it-IT" dirty="0">
                <a:solidFill>
                  <a:srgbClr val="003399"/>
                </a:solidFill>
                <a:latin typeface="Tahoma" pitchFamily="34" charset="0"/>
              </a:rPr>
              <a:t>attivo </a:t>
            </a:r>
            <a:r>
              <a:rPr lang="it-IT" b="1" dirty="0">
                <a:solidFill>
                  <a:srgbClr val="003399"/>
                </a:solidFill>
                <a:latin typeface="Tahoma" pitchFamily="34" charset="0"/>
              </a:rPr>
              <a:t>dei Giovani Imprenditori </a:t>
            </a:r>
            <a:r>
              <a:rPr lang="it-IT" dirty="0" smtClean="0">
                <a:solidFill>
                  <a:srgbClr val="003399"/>
                </a:solidFill>
                <a:latin typeface="Tahoma" pitchFamily="34" charset="0"/>
              </a:rPr>
              <a:t>provenienti </a:t>
            </a:r>
            <a:r>
              <a:rPr lang="it-IT" dirty="0">
                <a:solidFill>
                  <a:srgbClr val="003399"/>
                </a:solidFill>
                <a:latin typeface="Tahoma" pitchFamily="34" charset="0"/>
              </a:rPr>
              <a:t>da tutto il territorio </a:t>
            </a:r>
            <a:r>
              <a:rPr lang="it-IT" dirty="0" smtClean="0">
                <a:solidFill>
                  <a:srgbClr val="003399"/>
                </a:solidFill>
                <a:latin typeface="Tahoma" pitchFamily="34" charset="0"/>
              </a:rPr>
              <a:t>nazionale</a:t>
            </a:r>
            <a:r>
              <a:rPr lang="it-IT" dirty="0">
                <a:solidFill>
                  <a:srgbClr val="003399"/>
                </a:solidFill>
                <a:latin typeface="Tahoma" pitchFamily="34" charset="0"/>
              </a:rPr>
              <a:t> </a:t>
            </a:r>
            <a:br>
              <a:rPr lang="it-IT" dirty="0">
                <a:solidFill>
                  <a:srgbClr val="003399"/>
                </a:solidFill>
                <a:latin typeface="Tahoma" pitchFamily="34" charset="0"/>
              </a:rPr>
            </a:br>
            <a:r>
              <a:rPr lang="it-IT" dirty="0">
                <a:solidFill>
                  <a:srgbClr val="003399"/>
                </a:solidFill>
                <a:latin typeface="Tahoma" pitchFamily="34" charset="0"/>
              </a:rPr>
              <a:t/>
            </a:r>
            <a:br>
              <a:rPr lang="it-IT" dirty="0">
                <a:solidFill>
                  <a:srgbClr val="003399"/>
                </a:solidFill>
                <a:latin typeface="Tahoma" pitchFamily="34" charset="0"/>
              </a:rPr>
            </a:br>
            <a:r>
              <a:rPr lang="it-IT" dirty="0">
                <a:solidFill>
                  <a:srgbClr val="003399"/>
                </a:solidFill>
                <a:latin typeface="Tahoma" pitchFamily="34" charset="0"/>
              </a:rPr>
              <a:t/>
            </a:r>
            <a:br>
              <a:rPr lang="it-IT" dirty="0">
                <a:solidFill>
                  <a:srgbClr val="003399"/>
                </a:solidFill>
                <a:latin typeface="Tahoma" pitchFamily="34" charset="0"/>
              </a:rPr>
            </a:br>
            <a:r>
              <a:rPr lang="it-IT" dirty="0">
                <a:solidFill>
                  <a:srgbClr val="003399"/>
                </a:solidFill>
                <a:latin typeface="Tahoma" pitchFamily="34" charset="0"/>
              </a:rPr>
              <a:t/>
            </a:r>
            <a:br>
              <a:rPr lang="it-IT" dirty="0">
                <a:solidFill>
                  <a:srgbClr val="003399"/>
                </a:solidFill>
                <a:latin typeface="Tahoma" pitchFamily="34" charset="0"/>
              </a:rPr>
            </a:br>
            <a:r>
              <a:rPr lang="it-IT" dirty="0">
                <a:solidFill>
                  <a:srgbClr val="003399"/>
                </a:solidFill>
                <a:latin typeface="Tahoma" pitchFamily="34" charset="0"/>
              </a:rPr>
              <a:t> </a:t>
            </a:r>
            <a:br>
              <a:rPr lang="it-IT" dirty="0">
                <a:solidFill>
                  <a:srgbClr val="003399"/>
                </a:solidFill>
                <a:latin typeface="Tahoma" pitchFamily="34" charset="0"/>
              </a:rPr>
            </a:br>
            <a:endParaRPr lang="it-IT" sz="1900" dirty="0">
              <a:solidFill>
                <a:srgbClr val="003399"/>
              </a:solidFill>
              <a:latin typeface="Tahoma" pitchFamily="34" charset="0"/>
            </a:endParaRPr>
          </a:p>
        </p:txBody>
      </p:sp>
      <p:grpSp>
        <p:nvGrpSpPr>
          <p:cNvPr id="12" name="Gruppo 11"/>
          <p:cNvGrpSpPr/>
          <p:nvPr/>
        </p:nvGrpSpPr>
        <p:grpSpPr>
          <a:xfrm>
            <a:off x="2832671" y="144353"/>
            <a:ext cx="4525689" cy="1627187"/>
            <a:chOff x="2832671" y="144353"/>
            <a:chExt cx="4525689" cy="1627187"/>
          </a:xfrm>
        </p:grpSpPr>
        <p:pic>
          <p:nvPicPr>
            <p:cNvPr id="13"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00373"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5784531"/>
      </p:ext>
    </p:extLst>
  </p:cSld>
  <p:clrMapOvr>
    <a:masterClrMapping/>
  </p:clrMapOvr>
  <p:transition advTm="3099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4"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6988"/>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1331639" y="2781300"/>
            <a:ext cx="7272809" cy="4076700"/>
          </a:xfrm>
        </p:spPr>
        <p:txBody>
          <a:bodyPr/>
          <a:lstStyle/>
          <a:p>
            <a:pPr algn="l" eaLnBrk="1" hangingPunct="1"/>
            <a:r>
              <a:rPr lang="it-IT" sz="2400" dirty="0" smtClean="0">
                <a:solidFill>
                  <a:srgbClr val="003399"/>
                </a:solidFill>
                <a:latin typeface="Tahoma" pitchFamily="34" charset="0"/>
              </a:rPr>
              <a:t>Un’ottima </a:t>
            </a:r>
            <a:r>
              <a:rPr lang="it-IT" sz="2400" b="1" dirty="0" smtClean="0">
                <a:solidFill>
                  <a:srgbClr val="003399"/>
                </a:solidFill>
                <a:latin typeface="Tahoma" pitchFamily="34" charset="0"/>
              </a:rPr>
              <a:t>opportunità</a:t>
            </a:r>
            <a:r>
              <a:rPr lang="it-IT" sz="2400" dirty="0" smtClean="0">
                <a:solidFill>
                  <a:srgbClr val="003399"/>
                </a:solidFill>
                <a:latin typeface="Tahoma" pitchFamily="34" charset="0"/>
              </a:rPr>
              <a:t> di marketing</a:t>
            </a:r>
            <a:br>
              <a:rPr lang="it-IT" sz="2400" dirty="0" smtClean="0">
                <a:solidFill>
                  <a:srgbClr val="003399"/>
                </a:solidFill>
                <a:latin typeface="Tahoma" pitchFamily="34" charset="0"/>
              </a:rPr>
            </a:br>
            <a:r>
              <a:rPr lang="it-IT" sz="2400" dirty="0" smtClean="0">
                <a:solidFill>
                  <a:srgbClr val="003399"/>
                </a:solidFill>
                <a:latin typeface="Tahoma" pitchFamily="34" charset="0"/>
              </a:rPr>
              <a:t/>
            </a:r>
            <a:br>
              <a:rPr lang="it-IT" sz="2400" dirty="0" smtClean="0">
                <a:solidFill>
                  <a:srgbClr val="003399"/>
                </a:solidFill>
                <a:latin typeface="Tahoma" pitchFamily="34" charset="0"/>
              </a:rPr>
            </a:br>
            <a:r>
              <a:rPr lang="it-IT" sz="2400" dirty="0" smtClean="0">
                <a:solidFill>
                  <a:srgbClr val="003399"/>
                </a:solidFill>
                <a:latin typeface="Tahoma" pitchFamily="34" charset="0"/>
              </a:rPr>
              <a:t/>
            </a:r>
            <a:br>
              <a:rPr lang="it-IT" sz="2400" dirty="0" smtClean="0">
                <a:solidFill>
                  <a:srgbClr val="003399"/>
                </a:solidFill>
                <a:latin typeface="Tahoma" pitchFamily="34" charset="0"/>
              </a:rPr>
            </a:br>
            <a:r>
              <a:rPr lang="it-IT" sz="2400" dirty="0" smtClean="0">
                <a:solidFill>
                  <a:srgbClr val="003399"/>
                </a:solidFill>
                <a:latin typeface="Tahoma" pitchFamily="34" charset="0"/>
              </a:rPr>
              <a:t>Un segno distintivo di </a:t>
            </a:r>
            <a:r>
              <a:rPr lang="it-IT" sz="2400" b="1" dirty="0" smtClean="0">
                <a:solidFill>
                  <a:srgbClr val="003399"/>
                </a:solidFill>
                <a:latin typeface="Tahoma" pitchFamily="34" charset="0"/>
              </a:rPr>
              <a:t>sensibilità e parteci-</a:t>
            </a:r>
            <a:r>
              <a:rPr lang="it-IT" sz="2400" b="1" dirty="0" err="1" smtClean="0">
                <a:solidFill>
                  <a:srgbClr val="003399"/>
                </a:solidFill>
                <a:latin typeface="Tahoma" pitchFamily="34" charset="0"/>
              </a:rPr>
              <a:t>pazione</a:t>
            </a:r>
            <a:r>
              <a:rPr lang="it-IT" sz="2400" b="1" dirty="0" smtClean="0">
                <a:solidFill>
                  <a:srgbClr val="003399"/>
                </a:solidFill>
                <a:latin typeface="Tahoma" pitchFamily="34" charset="0"/>
              </a:rPr>
              <a:t> </a:t>
            </a:r>
            <a:r>
              <a:rPr lang="it-IT" sz="2400" dirty="0" smtClean="0">
                <a:solidFill>
                  <a:srgbClr val="003399"/>
                </a:solidFill>
                <a:latin typeface="Tahoma" pitchFamily="34" charset="0"/>
              </a:rPr>
              <a:t>dell’azienda all’evoluzione economica, culturale e sociale del territorio</a:t>
            </a:r>
            <a:endParaRPr lang="it-IT" sz="2100" b="1" dirty="0" smtClean="0">
              <a:solidFill>
                <a:srgbClr val="003399"/>
              </a:solidFill>
              <a:latin typeface="Tahoma" pitchFamily="34" charset="0"/>
            </a:endParaRPr>
          </a:p>
        </p:txBody>
      </p:sp>
      <p:sp>
        <p:nvSpPr>
          <p:cNvPr id="90118" name="Text Box 6"/>
          <p:cNvSpPr txBox="1">
            <a:spLocks noChangeArrowheads="1"/>
          </p:cNvSpPr>
          <p:nvPr/>
        </p:nvSpPr>
        <p:spPr bwMode="auto">
          <a:xfrm>
            <a:off x="323850" y="1773238"/>
            <a:ext cx="8569325" cy="7620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400" b="1" dirty="0">
                <a:solidFill>
                  <a:srgbClr val="003399"/>
                </a:solidFill>
                <a:latin typeface="Tahoma" pitchFamily="34" charset="0"/>
              </a:rPr>
              <a:t>P</a:t>
            </a:r>
            <a:r>
              <a:rPr lang="it-IT" sz="4400" b="1" dirty="0" smtClean="0">
                <a:solidFill>
                  <a:srgbClr val="003399"/>
                </a:solidFill>
                <a:latin typeface="Tahoma" pitchFamily="34" charset="0"/>
              </a:rPr>
              <a:t>artecipare </a:t>
            </a:r>
            <a:r>
              <a:rPr lang="it-IT" sz="4400" b="1" dirty="0">
                <a:solidFill>
                  <a:srgbClr val="003399"/>
                </a:solidFill>
                <a:latin typeface="Tahoma" pitchFamily="34" charset="0"/>
              </a:rPr>
              <a:t>come sponsor</a:t>
            </a:r>
          </a:p>
        </p:txBody>
      </p:sp>
      <p:grpSp>
        <p:nvGrpSpPr>
          <p:cNvPr id="12" name="Gruppo 11"/>
          <p:cNvGrpSpPr/>
          <p:nvPr/>
        </p:nvGrpSpPr>
        <p:grpSpPr>
          <a:xfrm>
            <a:off x="2832671" y="144353"/>
            <a:ext cx="4525689" cy="1627187"/>
            <a:chOff x="2832671" y="144353"/>
            <a:chExt cx="4525689" cy="1627187"/>
          </a:xfrm>
        </p:grpSpPr>
        <p:pic>
          <p:nvPicPr>
            <p:cNvPr id="13"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90145"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advTm="2857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4"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6988"/>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1475656" y="2636912"/>
            <a:ext cx="6624736" cy="4148708"/>
          </a:xfrm>
        </p:spPr>
        <p:txBody>
          <a:bodyPr/>
          <a:lstStyle/>
          <a:p>
            <a:pPr algn="l" eaLnBrk="1" hangingPunct="1"/>
            <a:r>
              <a:rPr lang="it-IT" sz="2400" dirty="0" smtClean="0">
                <a:solidFill>
                  <a:srgbClr val="003399"/>
                </a:solidFill>
                <a:latin typeface="Tahoma" pitchFamily="34" charset="0"/>
              </a:rPr>
              <a:t/>
            </a:r>
            <a:br>
              <a:rPr lang="it-IT" sz="2400" dirty="0" smtClean="0">
                <a:solidFill>
                  <a:srgbClr val="003399"/>
                </a:solidFill>
                <a:latin typeface="Tahoma" pitchFamily="34" charset="0"/>
              </a:rPr>
            </a:br>
            <a:r>
              <a:rPr lang="it-IT" sz="2400" dirty="0" smtClean="0">
                <a:solidFill>
                  <a:srgbClr val="003399"/>
                </a:solidFill>
                <a:latin typeface="Tahoma" pitchFamily="34" charset="0"/>
              </a:rPr>
              <a:t>Ottenere visibilità attraverso i nostri servizi</a:t>
            </a:r>
            <a:br>
              <a:rPr lang="it-IT" sz="2400" dirty="0" smtClean="0">
                <a:solidFill>
                  <a:srgbClr val="003399"/>
                </a:solidFill>
                <a:latin typeface="Tahoma" pitchFamily="34" charset="0"/>
              </a:rPr>
            </a:br>
            <a:r>
              <a:rPr lang="it-IT" sz="1200" dirty="0" smtClean="0">
                <a:solidFill>
                  <a:srgbClr val="003399"/>
                </a:solidFill>
                <a:latin typeface="Tahoma" pitchFamily="34" charset="0"/>
              </a:rPr>
              <a:t>  </a:t>
            </a:r>
            <a:r>
              <a:rPr lang="it-IT" sz="2400" dirty="0" smtClean="0">
                <a:solidFill>
                  <a:srgbClr val="003399"/>
                </a:solidFill>
                <a:latin typeface="Tahoma" pitchFamily="34" charset="0"/>
              </a:rPr>
              <a:t/>
            </a:r>
            <a:br>
              <a:rPr lang="it-IT" sz="2400" dirty="0" smtClean="0">
                <a:solidFill>
                  <a:srgbClr val="003399"/>
                </a:solidFill>
                <a:latin typeface="Tahoma" pitchFamily="34" charset="0"/>
              </a:rPr>
            </a:br>
            <a:r>
              <a:rPr lang="it-IT" sz="2400" b="1" dirty="0" err="1" smtClean="0">
                <a:solidFill>
                  <a:srgbClr val="003399"/>
                </a:solidFill>
                <a:latin typeface="Tahoma" pitchFamily="34" charset="0"/>
              </a:rPr>
              <a:t>Main</a:t>
            </a:r>
            <a:r>
              <a:rPr lang="it-IT" sz="2400" dirty="0" smtClean="0">
                <a:solidFill>
                  <a:srgbClr val="003399"/>
                </a:solidFill>
                <a:latin typeface="Tahoma" pitchFamily="34" charset="0"/>
              </a:rPr>
              <a:t> 		– grande interazione, </a:t>
            </a:r>
            <a:br>
              <a:rPr lang="it-IT" sz="2400" dirty="0" smtClean="0">
                <a:solidFill>
                  <a:srgbClr val="003399"/>
                </a:solidFill>
                <a:latin typeface="Tahoma" pitchFamily="34" charset="0"/>
              </a:rPr>
            </a:br>
            <a:r>
              <a:rPr lang="it-IT" sz="2400" dirty="0">
                <a:solidFill>
                  <a:srgbClr val="003399"/>
                </a:solidFill>
                <a:latin typeface="Tahoma" pitchFamily="34" charset="0"/>
              </a:rPr>
              <a:t>	</a:t>
            </a:r>
            <a:r>
              <a:rPr lang="it-IT" sz="2400" dirty="0" smtClean="0">
                <a:solidFill>
                  <a:srgbClr val="003399"/>
                </a:solidFill>
                <a:latin typeface="Tahoma" pitchFamily="34" charset="0"/>
              </a:rPr>
              <a:t>	   personalizzazione e </a:t>
            </a:r>
            <a:br>
              <a:rPr lang="it-IT" sz="2400" dirty="0" smtClean="0">
                <a:solidFill>
                  <a:srgbClr val="003399"/>
                </a:solidFill>
                <a:latin typeface="Tahoma" pitchFamily="34" charset="0"/>
              </a:rPr>
            </a:br>
            <a:r>
              <a:rPr lang="it-IT" sz="2400" dirty="0">
                <a:solidFill>
                  <a:srgbClr val="003399"/>
                </a:solidFill>
                <a:latin typeface="Tahoma" pitchFamily="34" charset="0"/>
              </a:rPr>
              <a:t>	</a:t>
            </a:r>
            <a:r>
              <a:rPr lang="it-IT" sz="2400" dirty="0" smtClean="0">
                <a:solidFill>
                  <a:srgbClr val="003399"/>
                </a:solidFill>
                <a:latin typeface="Tahoma" pitchFamily="34" charset="0"/>
              </a:rPr>
              <a:t>	   visibilità a 360 gradi</a:t>
            </a:r>
            <a:br>
              <a:rPr lang="it-IT" sz="2400" dirty="0" smtClean="0">
                <a:solidFill>
                  <a:srgbClr val="003399"/>
                </a:solidFill>
                <a:latin typeface="Tahoma" pitchFamily="34" charset="0"/>
              </a:rPr>
            </a:br>
            <a:r>
              <a:rPr lang="it-IT" sz="1100" dirty="0" smtClean="0">
                <a:solidFill>
                  <a:srgbClr val="003399"/>
                </a:solidFill>
                <a:latin typeface="Tahoma" pitchFamily="34" charset="0"/>
              </a:rPr>
              <a:t>  </a:t>
            </a:r>
            <a:r>
              <a:rPr lang="it-IT" sz="2400" dirty="0" smtClean="0">
                <a:solidFill>
                  <a:srgbClr val="003399"/>
                </a:solidFill>
                <a:latin typeface="Tahoma" pitchFamily="34" charset="0"/>
              </a:rPr>
              <a:t/>
            </a:r>
            <a:br>
              <a:rPr lang="it-IT" sz="2400" dirty="0" smtClean="0">
                <a:solidFill>
                  <a:srgbClr val="003399"/>
                </a:solidFill>
                <a:latin typeface="Tahoma" pitchFamily="34" charset="0"/>
              </a:rPr>
            </a:br>
            <a:r>
              <a:rPr lang="it-IT" sz="2400" b="1" dirty="0" err="1" smtClean="0">
                <a:solidFill>
                  <a:srgbClr val="003399"/>
                </a:solidFill>
                <a:latin typeface="Tahoma" pitchFamily="34" charset="0"/>
              </a:rPr>
              <a:t>Official</a:t>
            </a:r>
            <a:r>
              <a:rPr lang="it-IT" sz="2400" dirty="0" smtClean="0">
                <a:solidFill>
                  <a:srgbClr val="003399"/>
                </a:solidFill>
                <a:latin typeface="Tahoma" pitchFamily="34" charset="0"/>
              </a:rPr>
              <a:t> 	– 6 servizi</a:t>
            </a:r>
            <a:br>
              <a:rPr lang="it-IT" sz="2400" dirty="0" smtClean="0">
                <a:solidFill>
                  <a:srgbClr val="003399"/>
                </a:solidFill>
                <a:latin typeface="Tahoma" pitchFamily="34" charset="0"/>
              </a:rPr>
            </a:br>
            <a:r>
              <a:rPr lang="it-IT" sz="2400" b="1" dirty="0" smtClean="0">
                <a:solidFill>
                  <a:srgbClr val="003399"/>
                </a:solidFill>
                <a:latin typeface="Tahoma" pitchFamily="34" charset="0"/>
              </a:rPr>
              <a:t>Partner</a:t>
            </a:r>
            <a:r>
              <a:rPr lang="it-IT" sz="2400" dirty="0" smtClean="0">
                <a:solidFill>
                  <a:srgbClr val="003399"/>
                </a:solidFill>
                <a:latin typeface="Tahoma" pitchFamily="34" charset="0"/>
              </a:rPr>
              <a:t> 	– 4 servizi</a:t>
            </a:r>
            <a:br>
              <a:rPr lang="it-IT" sz="2400" dirty="0" smtClean="0">
                <a:solidFill>
                  <a:srgbClr val="003399"/>
                </a:solidFill>
                <a:latin typeface="Tahoma" pitchFamily="34" charset="0"/>
              </a:rPr>
            </a:br>
            <a:r>
              <a:rPr lang="it-IT" sz="2400" b="1" dirty="0" err="1" smtClean="0">
                <a:solidFill>
                  <a:srgbClr val="003399"/>
                </a:solidFill>
                <a:latin typeface="Tahoma" pitchFamily="34" charset="0"/>
              </a:rPr>
              <a:t>Friendly</a:t>
            </a:r>
            <a:r>
              <a:rPr lang="it-IT" sz="2400" dirty="0" smtClean="0">
                <a:solidFill>
                  <a:srgbClr val="003399"/>
                </a:solidFill>
                <a:latin typeface="Tahoma" pitchFamily="34" charset="0"/>
              </a:rPr>
              <a:t> 	– 2 servizi</a:t>
            </a:r>
            <a:br>
              <a:rPr lang="it-IT" sz="2400" dirty="0" smtClean="0">
                <a:solidFill>
                  <a:srgbClr val="003399"/>
                </a:solidFill>
                <a:latin typeface="Tahoma" pitchFamily="34" charset="0"/>
              </a:rPr>
            </a:br>
            <a:r>
              <a:rPr lang="it-IT" sz="1200" dirty="0" smtClean="0">
                <a:solidFill>
                  <a:srgbClr val="003399"/>
                </a:solidFill>
                <a:latin typeface="Tahoma" pitchFamily="34" charset="0"/>
              </a:rPr>
              <a:t>  </a:t>
            </a:r>
            <a:r>
              <a:rPr lang="it-IT" sz="2400" dirty="0" smtClean="0">
                <a:solidFill>
                  <a:srgbClr val="003399"/>
                </a:solidFill>
                <a:latin typeface="Tahoma" pitchFamily="34" charset="0"/>
              </a:rPr>
              <a:t/>
            </a:r>
            <a:br>
              <a:rPr lang="it-IT" sz="2400" dirty="0" smtClean="0">
                <a:solidFill>
                  <a:srgbClr val="003399"/>
                </a:solidFill>
                <a:latin typeface="Tahoma" pitchFamily="34" charset="0"/>
              </a:rPr>
            </a:br>
            <a:r>
              <a:rPr lang="it-IT" sz="2400" b="1" dirty="0" smtClean="0">
                <a:solidFill>
                  <a:srgbClr val="003399"/>
                </a:solidFill>
                <a:latin typeface="Tahoma" pitchFamily="34" charset="0"/>
              </a:rPr>
              <a:t>Media</a:t>
            </a:r>
            <a:r>
              <a:rPr lang="it-IT" sz="2400" dirty="0" smtClean="0">
                <a:solidFill>
                  <a:srgbClr val="003399"/>
                </a:solidFill>
                <a:latin typeface="Tahoma" pitchFamily="34" charset="0"/>
              </a:rPr>
              <a:t> 	– 3 servizi web</a:t>
            </a:r>
            <a:br>
              <a:rPr lang="it-IT" sz="2400" dirty="0" smtClean="0">
                <a:solidFill>
                  <a:srgbClr val="003399"/>
                </a:solidFill>
                <a:latin typeface="Tahoma" pitchFamily="34" charset="0"/>
              </a:rPr>
            </a:br>
            <a:r>
              <a:rPr lang="it-IT" sz="2000" b="1" dirty="0" smtClean="0">
                <a:solidFill>
                  <a:srgbClr val="003399"/>
                </a:solidFill>
                <a:latin typeface="Tahoma" pitchFamily="34" charset="0"/>
              </a:rPr>
              <a:t>Media </a:t>
            </a:r>
            <a:r>
              <a:rPr lang="it-IT" sz="2000" b="1" dirty="0" err="1" smtClean="0">
                <a:solidFill>
                  <a:srgbClr val="003399"/>
                </a:solidFill>
                <a:latin typeface="Tahoma" pitchFamily="34" charset="0"/>
              </a:rPr>
              <a:t>Event</a:t>
            </a:r>
            <a:r>
              <a:rPr lang="it-IT" sz="2000" b="1" dirty="0" smtClean="0">
                <a:solidFill>
                  <a:srgbClr val="003399"/>
                </a:solidFill>
                <a:latin typeface="Tahoma" pitchFamily="34" charset="0"/>
              </a:rPr>
              <a:t>	</a:t>
            </a:r>
            <a:r>
              <a:rPr lang="it-IT" sz="2400" dirty="0" smtClean="0">
                <a:solidFill>
                  <a:srgbClr val="003399"/>
                </a:solidFill>
                <a:latin typeface="Tahoma" pitchFamily="34" charset="0"/>
              </a:rPr>
              <a:t>– servizi web e </a:t>
            </a:r>
            <a:r>
              <a:rPr lang="it-IT" sz="2400" dirty="0" err="1" smtClean="0">
                <a:solidFill>
                  <a:srgbClr val="003399"/>
                </a:solidFill>
                <a:latin typeface="Tahoma" pitchFamily="34" charset="0"/>
              </a:rPr>
              <a:t>GISud</a:t>
            </a:r>
            <a:r>
              <a:rPr lang="it-IT" sz="2400" dirty="0" smtClean="0">
                <a:solidFill>
                  <a:srgbClr val="003399"/>
                </a:solidFill>
                <a:latin typeface="Tahoma" pitchFamily="34" charset="0"/>
              </a:rPr>
              <a:t> combinati</a:t>
            </a:r>
            <a:br>
              <a:rPr lang="it-IT" sz="2400" dirty="0" smtClean="0">
                <a:solidFill>
                  <a:srgbClr val="003399"/>
                </a:solidFill>
                <a:latin typeface="Tahoma" pitchFamily="34" charset="0"/>
              </a:rPr>
            </a:br>
            <a:r>
              <a:rPr lang="it-IT" sz="2000" b="1" dirty="0" smtClean="0">
                <a:solidFill>
                  <a:srgbClr val="003399"/>
                </a:solidFill>
                <a:latin typeface="Tahoma" pitchFamily="34" charset="0"/>
              </a:rPr>
              <a:t>…altre forme	</a:t>
            </a:r>
            <a:r>
              <a:rPr lang="it-IT" sz="2400" dirty="0" smtClean="0">
                <a:solidFill>
                  <a:srgbClr val="003399"/>
                </a:solidFill>
                <a:latin typeface="Tahoma" pitchFamily="34" charset="0"/>
              </a:rPr>
              <a:t>– servizi </a:t>
            </a:r>
            <a:r>
              <a:rPr lang="it-IT" sz="2400" dirty="0" err="1" smtClean="0">
                <a:solidFill>
                  <a:srgbClr val="003399"/>
                </a:solidFill>
                <a:latin typeface="Tahoma" pitchFamily="34" charset="0"/>
              </a:rPr>
              <a:t>GISud</a:t>
            </a:r>
            <a:r>
              <a:rPr lang="it-IT" sz="2400" dirty="0" smtClean="0">
                <a:solidFill>
                  <a:srgbClr val="003399"/>
                </a:solidFill>
                <a:latin typeface="Tahoma" pitchFamily="34" charset="0"/>
              </a:rPr>
              <a:t/>
            </a:r>
            <a:br>
              <a:rPr lang="it-IT" sz="2400" dirty="0" smtClean="0">
                <a:solidFill>
                  <a:srgbClr val="003399"/>
                </a:solidFill>
                <a:latin typeface="Tahoma" pitchFamily="34" charset="0"/>
              </a:rPr>
            </a:br>
            <a:r>
              <a:rPr lang="it-IT" sz="2400" dirty="0" smtClean="0">
                <a:solidFill>
                  <a:srgbClr val="003399"/>
                </a:solidFill>
                <a:latin typeface="Tahoma" pitchFamily="34" charset="0"/>
              </a:rPr>
              <a:t/>
            </a:r>
            <a:br>
              <a:rPr lang="it-IT" sz="2400" dirty="0" smtClean="0">
                <a:solidFill>
                  <a:srgbClr val="003399"/>
                </a:solidFill>
                <a:latin typeface="Tahoma" pitchFamily="34" charset="0"/>
              </a:rPr>
            </a:br>
            <a:endParaRPr lang="it-IT" sz="2100" b="1" dirty="0" smtClean="0">
              <a:solidFill>
                <a:srgbClr val="003399"/>
              </a:solidFill>
              <a:latin typeface="Tahoma" pitchFamily="34" charset="0"/>
            </a:endParaRPr>
          </a:p>
        </p:txBody>
      </p:sp>
      <p:sp>
        <p:nvSpPr>
          <p:cNvPr id="90118" name="Text Box 6"/>
          <p:cNvSpPr txBox="1">
            <a:spLocks noChangeArrowheads="1"/>
          </p:cNvSpPr>
          <p:nvPr/>
        </p:nvSpPr>
        <p:spPr bwMode="auto">
          <a:xfrm>
            <a:off x="323850" y="1649413"/>
            <a:ext cx="8569325" cy="7620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400" b="1" dirty="0" smtClean="0">
                <a:solidFill>
                  <a:srgbClr val="003399"/>
                </a:solidFill>
                <a:latin typeface="Tahoma" pitchFamily="34" charset="0"/>
              </a:rPr>
              <a:t>Tipo di sponsor</a:t>
            </a:r>
            <a:endParaRPr lang="it-IT" sz="4400" b="1" dirty="0">
              <a:solidFill>
                <a:srgbClr val="003399"/>
              </a:solidFill>
              <a:latin typeface="Tahoma" pitchFamily="34" charset="0"/>
            </a:endParaRPr>
          </a:p>
        </p:txBody>
      </p:sp>
      <p:grpSp>
        <p:nvGrpSpPr>
          <p:cNvPr id="8" name="Gruppo 7"/>
          <p:cNvGrpSpPr/>
          <p:nvPr/>
        </p:nvGrpSpPr>
        <p:grpSpPr>
          <a:xfrm>
            <a:off x="2832671" y="144353"/>
            <a:ext cx="4525689" cy="1627187"/>
            <a:chOff x="2832671" y="144353"/>
            <a:chExt cx="4525689" cy="1627187"/>
          </a:xfrm>
        </p:grpSpPr>
        <p:pic>
          <p:nvPicPr>
            <p:cNvPr id="9"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01398"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0768779"/>
      </p:ext>
    </p:extLst>
  </p:cSld>
  <p:clrMapOvr>
    <a:masterClrMapping/>
  </p:clrMapOvr>
  <p:transition advTm="2857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4"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6988"/>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1331639" y="2781300"/>
            <a:ext cx="7128793" cy="4076700"/>
          </a:xfrm>
        </p:spPr>
        <p:txBody>
          <a:bodyPr/>
          <a:lstStyle/>
          <a:p>
            <a:pPr algn="l" eaLnBrk="1" hangingPunct="1"/>
            <a:r>
              <a:rPr lang="it-IT" sz="2400" dirty="0" smtClean="0">
                <a:solidFill>
                  <a:srgbClr val="003399"/>
                </a:solidFill>
                <a:latin typeface="Tahoma" pitchFamily="34" charset="0"/>
              </a:rPr>
              <a:t>È garantita la massima flessibilità da parte del Comitato organizzatore nel voler soddisfare le richieste delle aziende sponsor per far sì che queste abbiano il massimo ritorno in termini di visibilità.</a:t>
            </a:r>
            <a:br>
              <a:rPr lang="it-IT" sz="2400" dirty="0" smtClean="0">
                <a:solidFill>
                  <a:srgbClr val="003399"/>
                </a:solidFill>
                <a:latin typeface="Tahoma" pitchFamily="34" charset="0"/>
              </a:rPr>
            </a:br>
            <a:r>
              <a:rPr lang="it-IT" sz="2100" b="1" dirty="0" smtClean="0">
                <a:solidFill>
                  <a:srgbClr val="003399"/>
                </a:solidFill>
                <a:latin typeface="Tahoma" pitchFamily="34" charset="0"/>
              </a:rPr>
              <a:t/>
            </a:r>
            <a:br>
              <a:rPr lang="it-IT" sz="2100" b="1" dirty="0" smtClean="0">
                <a:solidFill>
                  <a:srgbClr val="003399"/>
                </a:solidFill>
                <a:latin typeface="Tahoma" pitchFamily="34" charset="0"/>
              </a:rPr>
            </a:br>
            <a:r>
              <a:rPr lang="it-IT" sz="2100" b="1" dirty="0">
                <a:solidFill>
                  <a:srgbClr val="003399"/>
                </a:solidFill>
                <a:latin typeface="Tahoma" pitchFamily="34" charset="0"/>
              </a:rPr>
              <a:t>Alcuni esempi..</a:t>
            </a:r>
            <a:endParaRPr lang="it-IT" sz="2100" b="1" dirty="0" smtClean="0">
              <a:solidFill>
                <a:srgbClr val="003399"/>
              </a:solidFill>
              <a:latin typeface="Tahoma" pitchFamily="34" charset="0"/>
            </a:endParaRPr>
          </a:p>
        </p:txBody>
      </p:sp>
      <p:sp>
        <p:nvSpPr>
          <p:cNvPr id="90118" name="Text Box 6"/>
          <p:cNvSpPr txBox="1">
            <a:spLocks noChangeArrowheads="1"/>
          </p:cNvSpPr>
          <p:nvPr/>
        </p:nvSpPr>
        <p:spPr bwMode="auto">
          <a:xfrm>
            <a:off x="323850" y="1773238"/>
            <a:ext cx="8569325" cy="7620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400" b="1" dirty="0">
                <a:solidFill>
                  <a:srgbClr val="003399"/>
                </a:solidFill>
                <a:latin typeface="Tahoma" pitchFamily="34" charset="0"/>
              </a:rPr>
              <a:t>P</a:t>
            </a:r>
            <a:r>
              <a:rPr lang="it-IT" sz="4400" b="1" dirty="0" smtClean="0">
                <a:solidFill>
                  <a:srgbClr val="003399"/>
                </a:solidFill>
                <a:latin typeface="Tahoma" pitchFamily="34" charset="0"/>
              </a:rPr>
              <a:t>artecipare </a:t>
            </a:r>
            <a:r>
              <a:rPr lang="it-IT" sz="4400" b="1" dirty="0">
                <a:solidFill>
                  <a:srgbClr val="003399"/>
                </a:solidFill>
                <a:latin typeface="Tahoma" pitchFamily="34" charset="0"/>
              </a:rPr>
              <a:t>come sponsor</a:t>
            </a:r>
          </a:p>
        </p:txBody>
      </p:sp>
      <p:grpSp>
        <p:nvGrpSpPr>
          <p:cNvPr id="8" name="Gruppo 7"/>
          <p:cNvGrpSpPr/>
          <p:nvPr/>
        </p:nvGrpSpPr>
        <p:grpSpPr>
          <a:xfrm>
            <a:off x="2832671" y="144353"/>
            <a:ext cx="4525689" cy="1627187"/>
            <a:chOff x="2832671" y="144353"/>
            <a:chExt cx="4525689" cy="1627187"/>
          </a:xfrm>
        </p:grpSpPr>
        <p:pic>
          <p:nvPicPr>
            <p:cNvPr id="9"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05480"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8288443"/>
      </p:ext>
    </p:extLst>
  </p:cSld>
  <p:clrMapOvr>
    <a:masterClrMapping/>
  </p:clrMapOvr>
  <p:transition advTm="2857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8"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6988"/>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1331641" y="2852738"/>
            <a:ext cx="6768751" cy="4032250"/>
          </a:xfrm>
        </p:spPr>
        <p:txBody>
          <a:bodyPr/>
          <a:lstStyle/>
          <a:p>
            <a:pPr algn="l" eaLnBrk="1" hangingPunct="1"/>
            <a:r>
              <a:rPr lang="it-IT" sz="2100" dirty="0" smtClean="0">
                <a:solidFill>
                  <a:srgbClr val="003399"/>
                </a:solidFill>
                <a:latin typeface="Tahoma" pitchFamily="34" charset="0"/>
              </a:rPr>
              <a:t>Per la complessità del ruolo e per </a:t>
            </a:r>
            <a:r>
              <a:rPr lang="it-IT" sz="2100" b="1" dirty="0" smtClean="0">
                <a:solidFill>
                  <a:srgbClr val="003399"/>
                </a:solidFill>
                <a:latin typeface="Tahoma" pitchFamily="34" charset="0"/>
              </a:rPr>
              <a:t>l’elevato grado di interazione </a:t>
            </a:r>
            <a:r>
              <a:rPr lang="it-IT" sz="2100" dirty="0" smtClean="0">
                <a:solidFill>
                  <a:srgbClr val="003399"/>
                </a:solidFill>
                <a:latin typeface="Tahoma" pitchFamily="34" charset="0"/>
              </a:rPr>
              <a:t>che deve necessariamente instaurarsi tra il Comitato promotore e il </a:t>
            </a:r>
            <a:r>
              <a:rPr lang="it-IT" sz="2100" dirty="0" err="1" smtClean="0">
                <a:solidFill>
                  <a:srgbClr val="003399"/>
                </a:solidFill>
                <a:latin typeface="Tahoma" pitchFamily="34" charset="0"/>
              </a:rPr>
              <a:t>Main</a:t>
            </a:r>
            <a:r>
              <a:rPr lang="it-IT" sz="2100" dirty="0" smtClean="0">
                <a:solidFill>
                  <a:srgbClr val="003399"/>
                </a:solidFill>
                <a:latin typeface="Tahoma" pitchFamily="34" charset="0"/>
              </a:rPr>
              <a:t> Sponsor si ritiene opportuno mantenere riservata ogni forma di trattativa per l’individuazione di questo tipo di sponsor.</a:t>
            </a:r>
            <a:br>
              <a:rPr lang="it-IT" sz="2100" dirty="0" smtClean="0">
                <a:solidFill>
                  <a:srgbClr val="003399"/>
                </a:solidFill>
                <a:latin typeface="Tahoma" pitchFamily="34" charset="0"/>
              </a:rPr>
            </a:br>
            <a:r>
              <a:rPr lang="it-IT" sz="2100" dirty="0" smtClean="0">
                <a:solidFill>
                  <a:srgbClr val="003399"/>
                </a:solidFill>
                <a:latin typeface="Tahoma" pitchFamily="34" charset="0"/>
              </a:rPr>
              <a:t/>
            </a:r>
            <a:br>
              <a:rPr lang="it-IT" sz="2100" dirty="0" smtClean="0">
                <a:solidFill>
                  <a:srgbClr val="003399"/>
                </a:solidFill>
                <a:latin typeface="Tahoma" pitchFamily="34" charset="0"/>
              </a:rPr>
            </a:br>
            <a:r>
              <a:rPr lang="it-IT" sz="2100" dirty="0">
                <a:solidFill>
                  <a:srgbClr val="003399"/>
                </a:solidFill>
                <a:latin typeface="Tahoma" pitchFamily="34" charset="0"/>
              </a:rPr>
              <a:t/>
            </a:r>
            <a:br>
              <a:rPr lang="it-IT" sz="2100" dirty="0">
                <a:solidFill>
                  <a:srgbClr val="003399"/>
                </a:solidFill>
                <a:latin typeface="Tahoma" pitchFamily="34" charset="0"/>
              </a:rPr>
            </a:br>
            <a:r>
              <a:rPr lang="it-IT" sz="2100" dirty="0" smtClean="0">
                <a:solidFill>
                  <a:srgbClr val="003399"/>
                </a:solidFill>
                <a:latin typeface="Tahoma" pitchFamily="34" charset="0"/>
              </a:rPr>
              <a:t/>
            </a:r>
            <a:br>
              <a:rPr lang="it-IT" sz="2100" dirty="0" smtClean="0">
                <a:solidFill>
                  <a:srgbClr val="003399"/>
                </a:solidFill>
                <a:latin typeface="Tahoma" pitchFamily="34" charset="0"/>
              </a:rPr>
            </a:br>
            <a:r>
              <a:rPr lang="it-IT" sz="2100" dirty="0" smtClean="0">
                <a:solidFill>
                  <a:srgbClr val="003399"/>
                </a:solidFill>
                <a:latin typeface="Tahoma" pitchFamily="34" charset="0"/>
              </a:rPr>
              <a:t/>
            </a:r>
            <a:br>
              <a:rPr lang="it-IT" sz="2100" dirty="0" smtClean="0">
                <a:solidFill>
                  <a:srgbClr val="003399"/>
                </a:solidFill>
                <a:latin typeface="Tahoma" pitchFamily="34" charset="0"/>
              </a:rPr>
            </a:br>
            <a:r>
              <a:rPr lang="it-IT" sz="2100" i="1" dirty="0" smtClean="0">
                <a:solidFill>
                  <a:srgbClr val="003399"/>
                </a:solidFill>
                <a:latin typeface="Tahoma" pitchFamily="34" charset="0"/>
              </a:rPr>
              <a:t>Trattativa Riservata</a:t>
            </a:r>
            <a:r>
              <a:rPr lang="it-IT" sz="2100" b="1" dirty="0" smtClean="0">
                <a:solidFill>
                  <a:srgbClr val="003399"/>
                </a:solidFill>
                <a:latin typeface="Tahoma" pitchFamily="34" charset="0"/>
              </a:rPr>
              <a:t/>
            </a:r>
            <a:br>
              <a:rPr lang="it-IT" sz="2100" b="1" dirty="0" smtClean="0">
                <a:solidFill>
                  <a:srgbClr val="003399"/>
                </a:solidFill>
                <a:latin typeface="Tahoma" pitchFamily="34" charset="0"/>
              </a:rPr>
            </a:br>
            <a:endParaRPr lang="it-IT" sz="2100" b="1" dirty="0" smtClean="0">
              <a:solidFill>
                <a:srgbClr val="003399"/>
              </a:solidFill>
              <a:latin typeface="Tahoma" pitchFamily="34" charset="0"/>
            </a:endParaRPr>
          </a:p>
        </p:txBody>
      </p:sp>
      <p:sp>
        <p:nvSpPr>
          <p:cNvPr id="91142" name="Text Box 6"/>
          <p:cNvSpPr txBox="1">
            <a:spLocks noChangeArrowheads="1"/>
          </p:cNvSpPr>
          <p:nvPr/>
        </p:nvSpPr>
        <p:spPr bwMode="auto">
          <a:xfrm>
            <a:off x="323850" y="1773238"/>
            <a:ext cx="8569325" cy="131286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3800" b="1">
                <a:solidFill>
                  <a:srgbClr val="003399"/>
                </a:solidFill>
                <a:latin typeface="Tahoma" pitchFamily="34" charset="0"/>
              </a:rPr>
              <a:t>Main Sponsor – (logo Grande)</a:t>
            </a:r>
            <a:br>
              <a:rPr lang="it-IT" sz="3800" b="1">
                <a:solidFill>
                  <a:srgbClr val="003399"/>
                </a:solidFill>
                <a:latin typeface="Tahoma" pitchFamily="34" charset="0"/>
              </a:rPr>
            </a:br>
            <a:r>
              <a:rPr lang="it-IT" sz="2100" b="1">
                <a:solidFill>
                  <a:srgbClr val="003399"/>
                </a:solidFill>
                <a:latin typeface="Tahoma" pitchFamily="34" charset="0"/>
              </a:rPr>
              <a:t/>
            </a:r>
            <a:br>
              <a:rPr lang="it-IT" sz="2100" b="1">
                <a:solidFill>
                  <a:srgbClr val="003399"/>
                </a:solidFill>
                <a:latin typeface="Tahoma" pitchFamily="34" charset="0"/>
              </a:rPr>
            </a:br>
            <a:endParaRPr lang="it-IT" sz="2100" b="1">
              <a:solidFill>
                <a:srgbClr val="003399"/>
              </a:solidFill>
              <a:latin typeface="Tahoma" pitchFamily="34" charset="0"/>
            </a:endParaRPr>
          </a:p>
        </p:txBody>
      </p:sp>
      <p:grpSp>
        <p:nvGrpSpPr>
          <p:cNvPr id="12" name="Gruppo 11"/>
          <p:cNvGrpSpPr/>
          <p:nvPr/>
        </p:nvGrpSpPr>
        <p:grpSpPr>
          <a:xfrm>
            <a:off x="2832671" y="144353"/>
            <a:ext cx="4525689" cy="1627187"/>
            <a:chOff x="2832671" y="144353"/>
            <a:chExt cx="4525689" cy="1627187"/>
          </a:xfrm>
        </p:grpSpPr>
        <p:pic>
          <p:nvPicPr>
            <p:cNvPr id="13"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06504"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3694963"/>
      </p:ext>
    </p:extLst>
  </p:cSld>
  <p:clrMapOvr>
    <a:masterClrMapping/>
  </p:clrMapOvr>
  <p:transition advTm="2082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2"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6988"/>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1331639" y="2492896"/>
            <a:ext cx="7561535" cy="4032448"/>
          </a:xfrm>
        </p:spPr>
        <p:txBody>
          <a:bodyPr/>
          <a:lstStyle/>
          <a:p>
            <a:pPr marL="180000" algn="l" eaLnBrk="1" hangingPunct="1"/>
            <a:r>
              <a:rPr lang="it-IT" sz="2100" b="1" dirty="0" smtClean="0">
                <a:solidFill>
                  <a:srgbClr val="003399"/>
                </a:solidFill>
                <a:latin typeface="Tahoma" pitchFamily="34" charset="0"/>
              </a:rPr>
              <a:t/>
            </a:r>
            <a:br>
              <a:rPr lang="it-IT" sz="2100" b="1" dirty="0" smtClean="0">
                <a:solidFill>
                  <a:srgbClr val="003399"/>
                </a:solidFill>
                <a:latin typeface="Tahoma" pitchFamily="34" charset="0"/>
              </a:rPr>
            </a:br>
            <a:r>
              <a:rPr lang="it-IT" sz="2100" b="1" dirty="0" smtClean="0">
                <a:solidFill>
                  <a:srgbClr val="003399"/>
                </a:solidFill>
                <a:latin typeface="Tahoma" pitchFamily="34" charset="0"/>
              </a:rPr>
              <a:t/>
            </a:r>
            <a:br>
              <a:rPr lang="it-IT" sz="2100" b="1" dirty="0" smtClean="0">
                <a:solidFill>
                  <a:srgbClr val="003399"/>
                </a:solidFill>
                <a:latin typeface="Tahoma" pitchFamily="34" charset="0"/>
              </a:rPr>
            </a:br>
            <a:r>
              <a:rPr lang="it-IT" sz="2000" dirty="0" smtClean="0">
                <a:solidFill>
                  <a:srgbClr val="003399"/>
                </a:solidFill>
                <a:latin typeface="Tahoma" pitchFamily="34" charset="0"/>
              </a:rPr>
              <a:t>• Presenza del Vostro logo su proiezione sfondo retro-relatori (presente per tutta la durata del convegno)</a:t>
            </a:r>
            <a:br>
              <a:rPr lang="it-IT" sz="2000" dirty="0" smtClean="0">
                <a:solidFill>
                  <a:srgbClr val="003399"/>
                </a:solidFill>
                <a:latin typeface="Tahoma" pitchFamily="34" charset="0"/>
              </a:rPr>
            </a:br>
            <a:r>
              <a:rPr lang="it-IT" sz="2000" dirty="0" smtClean="0">
                <a:solidFill>
                  <a:srgbClr val="003399"/>
                </a:solidFill>
                <a:latin typeface="Tahoma" pitchFamily="34" charset="0"/>
              </a:rPr>
              <a:t>• Presenza logo su tutta la comunicazione del convegno: inviti, locandine, brochure, </a:t>
            </a:r>
            <a:r>
              <a:rPr lang="it-IT" sz="2000" dirty="0" err="1" smtClean="0">
                <a:solidFill>
                  <a:srgbClr val="003399"/>
                </a:solidFill>
                <a:latin typeface="Tahoma" pitchFamily="34" charset="0"/>
              </a:rPr>
              <a:t>flyers</a:t>
            </a:r>
            <a:r>
              <a:rPr lang="it-IT" sz="2000" dirty="0" smtClean="0">
                <a:solidFill>
                  <a:srgbClr val="003399"/>
                </a:solidFill>
                <a:latin typeface="Tahoma" pitchFamily="34" charset="0"/>
              </a:rPr>
              <a:t>, totem, vetture di cortesia, eventuale cartellonistica fissa e mobile</a:t>
            </a:r>
            <a:br>
              <a:rPr lang="it-IT" sz="2000" dirty="0" smtClean="0">
                <a:solidFill>
                  <a:srgbClr val="003399"/>
                </a:solidFill>
                <a:latin typeface="Tahoma" pitchFamily="34" charset="0"/>
              </a:rPr>
            </a:br>
            <a:r>
              <a:rPr lang="it-IT" sz="2000" dirty="0" smtClean="0">
                <a:solidFill>
                  <a:srgbClr val="003399"/>
                </a:solidFill>
                <a:latin typeface="Tahoma" pitchFamily="34" charset="0"/>
              </a:rPr>
              <a:t>• Spazio allestito con tavolo e due sedie e senza alcun costo aggiuntivo, salvo richieste di allacciamenti particolari</a:t>
            </a:r>
            <a:br>
              <a:rPr lang="it-IT" sz="2000" dirty="0" smtClean="0">
                <a:solidFill>
                  <a:srgbClr val="003399"/>
                </a:solidFill>
                <a:latin typeface="Tahoma" pitchFamily="34" charset="0"/>
              </a:rPr>
            </a:br>
            <a:r>
              <a:rPr lang="it-IT" sz="2000" dirty="0" smtClean="0">
                <a:solidFill>
                  <a:srgbClr val="003399"/>
                </a:solidFill>
                <a:latin typeface="Tahoma" pitchFamily="34" charset="0"/>
              </a:rPr>
              <a:t>• Presenza logo su corner Media (sfondo per interviste) </a:t>
            </a:r>
            <a:br>
              <a:rPr lang="it-IT" sz="2000" dirty="0" smtClean="0">
                <a:solidFill>
                  <a:srgbClr val="003399"/>
                </a:solidFill>
                <a:latin typeface="Tahoma" pitchFamily="34" charset="0"/>
              </a:rPr>
            </a:br>
            <a:r>
              <a:rPr lang="it-IT" sz="2000" dirty="0" smtClean="0">
                <a:solidFill>
                  <a:srgbClr val="003399"/>
                </a:solidFill>
                <a:latin typeface="Tahoma" pitchFamily="34" charset="0"/>
              </a:rPr>
              <a:t>• Inserimento vs brochure informativa nella cartella congressuale</a:t>
            </a:r>
            <a:br>
              <a:rPr lang="it-IT" sz="2000" dirty="0" smtClean="0">
                <a:solidFill>
                  <a:srgbClr val="003399"/>
                </a:solidFill>
                <a:latin typeface="Tahoma" pitchFamily="34" charset="0"/>
              </a:rPr>
            </a:br>
            <a:r>
              <a:rPr lang="it-IT" sz="2000" dirty="0" smtClean="0">
                <a:solidFill>
                  <a:srgbClr val="003399"/>
                </a:solidFill>
                <a:latin typeface="Tahoma" pitchFamily="34" charset="0"/>
              </a:rPr>
              <a:t>• Proiezione in sala dello spot multimediale del convegno con apposizione logo degli sponsor</a:t>
            </a:r>
            <a:r>
              <a:rPr lang="it-IT" sz="1800" b="1" dirty="0" smtClean="0">
                <a:solidFill>
                  <a:srgbClr val="003399"/>
                </a:solidFill>
                <a:latin typeface="Tahoma" pitchFamily="34" charset="0"/>
              </a:rPr>
              <a:t/>
            </a:r>
            <a:br>
              <a:rPr lang="it-IT" sz="1800" b="1" dirty="0" smtClean="0">
                <a:solidFill>
                  <a:srgbClr val="003399"/>
                </a:solidFill>
                <a:latin typeface="Tahoma" pitchFamily="34" charset="0"/>
              </a:rPr>
            </a:br>
            <a:r>
              <a:rPr lang="it-IT" sz="1800" b="1" dirty="0" smtClean="0">
                <a:solidFill>
                  <a:srgbClr val="003399"/>
                </a:solidFill>
                <a:latin typeface="Tahoma" pitchFamily="34" charset="0"/>
              </a:rPr>
              <a:t/>
            </a:r>
            <a:br>
              <a:rPr lang="it-IT" sz="1800" b="1" dirty="0" smtClean="0">
                <a:solidFill>
                  <a:srgbClr val="003399"/>
                </a:solidFill>
                <a:latin typeface="Tahoma" pitchFamily="34" charset="0"/>
              </a:rPr>
            </a:br>
            <a:r>
              <a:rPr lang="it-IT" sz="1800" b="1" i="1" dirty="0" smtClean="0">
                <a:solidFill>
                  <a:srgbClr val="003399"/>
                </a:solidFill>
                <a:latin typeface="Tahoma" pitchFamily="34" charset="0"/>
              </a:rPr>
              <a:t>Costo euro 15.000,00 + iva</a:t>
            </a:r>
            <a:r>
              <a:rPr lang="it-IT" sz="2100" b="1" i="1" dirty="0" smtClean="0">
                <a:solidFill>
                  <a:srgbClr val="003399"/>
                </a:solidFill>
                <a:latin typeface="Tahoma" pitchFamily="34" charset="0"/>
              </a:rPr>
              <a:t/>
            </a:r>
            <a:br>
              <a:rPr lang="it-IT" sz="2100" b="1" i="1" dirty="0" smtClean="0">
                <a:solidFill>
                  <a:srgbClr val="003399"/>
                </a:solidFill>
                <a:latin typeface="Tahoma" pitchFamily="34" charset="0"/>
              </a:rPr>
            </a:br>
            <a:endParaRPr lang="it-IT" sz="2100" b="1" i="1" dirty="0" smtClean="0">
              <a:solidFill>
                <a:srgbClr val="003399"/>
              </a:solidFill>
              <a:latin typeface="Tahoma" pitchFamily="34" charset="0"/>
            </a:endParaRPr>
          </a:p>
        </p:txBody>
      </p:sp>
      <p:sp>
        <p:nvSpPr>
          <p:cNvPr id="92166" name="Text Box 6"/>
          <p:cNvSpPr txBox="1">
            <a:spLocks noChangeArrowheads="1"/>
          </p:cNvSpPr>
          <p:nvPr/>
        </p:nvSpPr>
        <p:spPr bwMode="auto">
          <a:xfrm>
            <a:off x="323850" y="1773238"/>
            <a:ext cx="8569325" cy="5794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3200" b="1" dirty="0" err="1">
                <a:solidFill>
                  <a:srgbClr val="003399"/>
                </a:solidFill>
                <a:latin typeface="Tahoma" pitchFamily="34" charset="0"/>
              </a:rPr>
              <a:t>Official</a:t>
            </a:r>
            <a:r>
              <a:rPr lang="it-IT" sz="3200" b="1" dirty="0">
                <a:solidFill>
                  <a:srgbClr val="003399"/>
                </a:solidFill>
                <a:latin typeface="Tahoma" pitchFamily="34" charset="0"/>
              </a:rPr>
              <a:t> Sponsor – (logo Medio Grande)</a:t>
            </a:r>
          </a:p>
        </p:txBody>
      </p:sp>
      <p:grpSp>
        <p:nvGrpSpPr>
          <p:cNvPr id="12" name="Gruppo 11"/>
          <p:cNvGrpSpPr/>
          <p:nvPr/>
        </p:nvGrpSpPr>
        <p:grpSpPr>
          <a:xfrm>
            <a:off x="2832671" y="144353"/>
            <a:ext cx="4525689" cy="1627187"/>
            <a:chOff x="2832671" y="144353"/>
            <a:chExt cx="4525689" cy="1627187"/>
          </a:xfrm>
        </p:grpSpPr>
        <p:pic>
          <p:nvPicPr>
            <p:cNvPr id="13"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07528"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7527920"/>
      </p:ext>
    </p:extLst>
  </p:cSld>
  <p:clrMapOvr>
    <a:masterClrMapping/>
  </p:clrMapOvr>
  <p:transition advTm="4794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186" name="Picture 4" descr="copertina"/>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414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ctrTitle" idx="4294967295"/>
          </p:nvPr>
        </p:nvSpPr>
        <p:spPr>
          <a:xfrm>
            <a:off x="1331640" y="2780928"/>
            <a:ext cx="7704410" cy="3960440"/>
          </a:xfrm>
        </p:spPr>
        <p:txBody>
          <a:bodyPr/>
          <a:lstStyle/>
          <a:p>
            <a:pPr marL="180000" algn="l" eaLnBrk="1" hangingPunct="1"/>
            <a:r>
              <a:rPr lang="it-IT" sz="2100" b="1" dirty="0" smtClean="0">
                <a:solidFill>
                  <a:srgbClr val="003399"/>
                </a:solidFill>
                <a:latin typeface="Tahoma" pitchFamily="34" charset="0"/>
              </a:rPr>
              <a:t/>
            </a:r>
            <a:br>
              <a:rPr lang="it-IT" sz="2100" b="1" dirty="0" smtClean="0">
                <a:solidFill>
                  <a:srgbClr val="003399"/>
                </a:solidFill>
                <a:latin typeface="Tahoma" pitchFamily="34" charset="0"/>
              </a:rPr>
            </a:br>
            <a:r>
              <a:rPr lang="it-IT" sz="2000" dirty="0" smtClean="0">
                <a:solidFill>
                  <a:srgbClr val="003399"/>
                </a:solidFill>
                <a:latin typeface="Tahoma" pitchFamily="34" charset="0"/>
              </a:rPr>
              <a:t>• </a:t>
            </a:r>
            <a:r>
              <a:rPr lang="it-IT" sz="2000" dirty="0">
                <a:solidFill>
                  <a:srgbClr val="003399"/>
                </a:solidFill>
                <a:latin typeface="Tahoma" pitchFamily="34" charset="0"/>
              </a:rPr>
              <a:t>Presenza del Vostro logo su tutta la comunicazione del convegno: inviti, locandine, brochure, </a:t>
            </a:r>
            <a:r>
              <a:rPr lang="it-IT" sz="2000" dirty="0" err="1">
                <a:solidFill>
                  <a:srgbClr val="003399"/>
                </a:solidFill>
                <a:latin typeface="Tahoma" pitchFamily="34" charset="0"/>
              </a:rPr>
              <a:t>flyers</a:t>
            </a:r>
            <a:r>
              <a:rPr lang="it-IT" sz="2000" dirty="0">
                <a:solidFill>
                  <a:srgbClr val="003399"/>
                </a:solidFill>
                <a:latin typeface="Tahoma" pitchFamily="34" charset="0"/>
              </a:rPr>
              <a:t>, totem, vetture di cortesia</a:t>
            </a:r>
            <a:br>
              <a:rPr lang="it-IT" sz="2000" dirty="0">
                <a:solidFill>
                  <a:srgbClr val="003399"/>
                </a:solidFill>
                <a:latin typeface="Tahoma" pitchFamily="34" charset="0"/>
              </a:rPr>
            </a:br>
            <a:r>
              <a:rPr lang="it-IT" sz="2000" dirty="0">
                <a:solidFill>
                  <a:srgbClr val="003399"/>
                </a:solidFill>
                <a:latin typeface="Tahoma" pitchFamily="34" charset="0"/>
              </a:rPr>
              <a:t>• Presenza logo su corner Media (sfondo per interviste)</a:t>
            </a:r>
            <a:br>
              <a:rPr lang="it-IT" sz="2000" dirty="0">
                <a:solidFill>
                  <a:srgbClr val="003399"/>
                </a:solidFill>
                <a:latin typeface="Tahoma" pitchFamily="34" charset="0"/>
              </a:rPr>
            </a:br>
            <a:r>
              <a:rPr lang="it-IT" sz="2000" dirty="0">
                <a:solidFill>
                  <a:srgbClr val="003399"/>
                </a:solidFill>
                <a:latin typeface="Tahoma" pitchFamily="34" charset="0"/>
              </a:rPr>
              <a:t>• Proiezione in sala dello spot multimediale del convegno con apposizione logo degli sponsor</a:t>
            </a:r>
            <a:br>
              <a:rPr lang="it-IT" sz="2000" dirty="0">
                <a:solidFill>
                  <a:srgbClr val="003399"/>
                </a:solidFill>
                <a:latin typeface="Tahoma" pitchFamily="34" charset="0"/>
              </a:rPr>
            </a:br>
            <a:r>
              <a:rPr lang="it-IT" sz="2000" dirty="0">
                <a:solidFill>
                  <a:srgbClr val="003399"/>
                </a:solidFill>
                <a:latin typeface="Tahoma" pitchFamily="34" charset="0"/>
              </a:rPr>
              <a:t>• Inserimento vs brochure informativa nella cartella congressuale</a:t>
            </a:r>
            <a:br>
              <a:rPr lang="it-IT" sz="2000" dirty="0">
                <a:solidFill>
                  <a:srgbClr val="003399"/>
                </a:solidFill>
                <a:latin typeface="Tahoma" pitchFamily="34" charset="0"/>
              </a:rPr>
            </a:b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000" dirty="0">
                <a:solidFill>
                  <a:srgbClr val="003399"/>
                </a:solidFill>
                <a:latin typeface="Tahoma" pitchFamily="34" charset="0"/>
              </a:rPr>
              <a:t/>
            </a:r>
            <a:br>
              <a:rPr lang="it-IT" sz="2000" dirty="0">
                <a:solidFill>
                  <a:srgbClr val="003399"/>
                </a:solidFill>
                <a:latin typeface="Tahoma" pitchFamily="34" charset="0"/>
              </a:rPr>
            </a:br>
            <a:r>
              <a:rPr lang="it-IT" sz="2000" dirty="0" smtClean="0">
                <a:solidFill>
                  <a:srgbClr val="003399"/>
                </a:solidFill>
                <a:latin typeface="Tahoma" pitchFamily="34" charset="0"/>
              </a:rPr>
              <a:t/>
            </a:r>
            <a:br>
              <a:rPr lang="it-IT" sz="2000" dirty="0" smtClean="0">
                <a:solidFill>
                  <a:srgbClr val="003399"/>
                </a:solidFill>
                <a:latin typeface="Tahoma" pitchFamily="34" charset="0"/>
              </a:rPr>
            </a:br>
            <a:r>
              <a:rPr lang="it-IT" sz="2100" b="1" dirty="0" smtClean="0">
                <a:solidFill>
                  <a:srgbClr val="003399"/>
                </a:solidFill>
                <a:latin typeface="Tahoma" pitchFamily="34" charset="0"/>
              </a:rPr>
              <a:t/>
            </a:r>
            <a:br>
              <a:rPr lang="it-IT" sz="2100" b="1" dirty="0" smtClean="0">
                <a:solidFill>
                  <a:srgbClr val="003399"/>
                </a:solidFill>
                <a:latin typeface="Tahoma" pitchFamily="34" charset="0"/>
              </a:rPr>
            </a:br>
            <a:r>
              <a:rPr lang="it-IT" sz="1800" b="1" i="1" dirty="0">
                <a:solidFill>
                  <a:srgbClr val="003399"/>
                </a:solidFill>
                <a:latin typeface="Tahoma" pitchFamily="34" charset="0"/>
              </a:rPr>
              <a:t>Costo euro 10.000,00 + iva</a:t>
            </a:r>
            <a:br>
              <a:rPr lang="it-IT" sz="1800" b="1" i="1" dirty="0">
                <a:solidFill>
                  <a:srgbClr val="003399"/>
                </a:solidFill>
                <a:latin typeface="Tahoma" pitchFamily="34" charset="0"/>
              </a:rPr>
            </a:br>
            <a:endParaRPr lang="it-IT" sz="1800" b="1" i="1" dirty="0">
              <a:solidFill>
                <a:srgbClr val="003399"/>
              </a:solidFill>
              <a:latin typeface="Tahoma" pitchFamily="34" charset="0"/>
            </a:endParaRPr>
          </a:p>
        </p:txBody>
      </p:sp>
      <p:sp>
        <p:nvSpPr>
          <p:cNvPr id="93192" name="Text Box 8"/>
          <p:cNvSpPr txBox="1">
            <a:spLocks noChangeArrowheads="1"/>
          </p:cNvSpPr>
          <p:nvPr/>
        </p:nvSpPr>
        <p:spPr bwMode="auto">
          <a:xfrm>
            <a:off x="323849" y="1556792"/>
            <a:ext cx="8569325" cy="9604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dirty="0">
                <a:solidFill>
                  <a:srgbClr val="003399"/>
                </a:solidFill>
              </a:rPr>
              <a:t/>
            </a:r>
            <a:br>
              <a:rPr lang="it-IT" b="1" dirty="0">
                <a:solidFill>
                  <a:srgbClr val="003399"/>
                </a:solidFill>
              </a:rPr>
            </a:br>
            <a:r>
              <a:rPr lang="it-IT" sz="3300" b="1" dirty="0">
                <a:solidFill>
                  <a:srgbClr val="003399"/>
                </a:solidFill>
                <a:latin typeface="Tahoma" pitchFamily="34" charset="0"/>
              </a:rPr>
              <a:t>Partner Sponsor – (logo Medio Piccolo)</a:t>
            </a:r>
          </a:p>
        </p:txBody>
      </p:sp>
      <p:grpSp>
        <p:nvGrpSpPr>
          <p:cNvPr id="12" name="Gruppo 11"/>
          <p:cNvGrpSpPr/>
          <p:nvPr/>
        </p:nvGrpSpPr>
        <p:grpSpPr>
          <a:xfrm>
            <a:off x="2832671" y="144353"/>
            <a:ext cx="4525689" cy="1627187"/>
            <a:chOff x="2832671" y="144353"/>
            <a:chExt cx="4525689" cy="1627187"/>
          </a:xfrm>
        </p:grpSpPr>
        <p:pic>
          <p:nvPicPr>
            <p:cNvPr id="13" name="Picture 17" descr="logo_comune capri"/>
            <p:cNvPicPr>
              <a:picLocks noChangeAspect="1" noChangeArrowheads="1"/>
            </p:cNvPicPr>
            <p:nvPr/>
          </p:nvPicPr>
          <p:blipFill>
            <a:blip r:embed="rId4">
              <a:extLst>
                <a:ext uri="{28A0092B-C50C-407E-A947-70E740481C1C}">
                  <a14:useLocalDpi xmlns:a14="http://schemas.microsoft.com/office/drawing/2010/main" val="0"/>
                </a:ext>
              </a:extLst>
            </a:blip>
            <a:srcRect l="70345"/>
            <a:stretch>
              <a:fillRect/>
            </a:stretch>
          </p:blipFill>
          <p:spPr bwMode="auto">
            <a:xfrm>
              <a:off x="6012160" y="144353"/>
              <a:ext cx="1346200" cy="1627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4"/>
            <p:cNvGraphicFramePr>
              <a:graphicFrameLocks noChangeAspect="1"/>
            </p:cNvGraphicFramePr>
            <p:nvPr>
              <p:extLst>
                <p:ext uri="{D42A27DB-BD31-4B8C-83A1-F6EECF244321}">
                  <p14:modId xmlns:p14="http://schemas.microsoft.com/office/powerpoint/2010/main" val="1974475594"/>
                </p:ext>
              </p:extLst>
            </p:nvPr>
          </p:nvGraphicFramePr>
          <p:xfrm>
            <a:off x="4284663" y="333375"/>
            <a:ext cx="1798637" cy="1220788"/>
          </p:xfrm>
          <a:graphic>
            <a:graphicData uri="http://schemas.openxmlformats.org/presentationml/2006/ole">
              <mc:AlternateContent xmlns:mc="http://schemas.openxmlformats.org/markup-compatibility/2006">
                <mc:Choice xmlns:v="urn:schemas-microsoft-com:vml" Requires="v">
                  <p:oleObj spid="_x0000_s108552" r:id="rId5" imgW="2952381" imgH="1971950" progId="MSPhotoEd.3">
                    <p:embed/>
                  </p:oleObj>
                </mc:Choice>
                <mc:Fallback>
                  <p:oleObj r:id="rId5" imgW="2952381" imgH="197195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333375"/>
                          <a:ext cx="1798637"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8" descr="D:\d\Confindustria\VideoPromozionaleCapri\Process\Presentazione sintetica 5\GIS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671" y="248913"/>
              <a:ext cx="1452910" cy="14180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6796022"/>
      </p:ext>
    </p:extLst>
  </p:cSld>
  <p:clrMapOvr>
    <a:masterClrMapping/>
  </p:clrMapOvr>
  <p:transition advTm="22852"/>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4"/>
</p:tagLst>
</file>

<file path=ppt/theme/theme1.xml><?xml version="1.0" encoding="utf-8"?>
<a:theme xmlns:a="http://schemas.openxmlformats.org/drawingml/2006/main" name="Struttura predefinita">
  <a:themeElements>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1713</TotalTime>
  <Words>159</Words>
  <Application>Microsoft Office PowerPoint</Application>
  <PresentationFormat>Presentazione su schermo (4:3)</PresentationFormat>
  <Paragraphs>36</Paragraphs>
  <Slides>14</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14</vt:i4>
      </vt:variant>
    </vt:vector>
  </HeadingPairs>
  <TitlesOfParts>
    <vt:vector size="16" baseType="lpstr">
      <vt:lpstr>Struttura predefinita</vt:lpstr>
      <vt:lpstr>MSPhotoEd.3</vt:lpstr>
      <vt:lpstr>Presentazione standard di PowerPoint</vt:lpstr>
      <vt:lpstr>l’evento è condiviso con importanti players del circuito nazionale ed internazionale con i quali sono state consolidate partnership scientifiche per l’elaborazione dei progetti comuni,  nonché sponsorizzazioni e promozioni di altre attività collaterali.  </vt:lpstr>
      <vt:lpstr>Presentazione standard di PowerPoint</vt:lpstr>
      <vt:lpstr>Un’ottima opportunità di marketing   Un segno distintivo di sensibilità e parteci-pazione dell’azienda all’evoluzione economica, culturale e sociale del territorio</vt:lpstr>
      <vt:lpstr> Ottenere visibilità attraverso i nostri servizi    Main   – grande interazione,       personalizzazione e       visibilità a 360 gradi    Official  – 6 servizi Partner  – 4 servizi Friendly  – 2 servizi    Media  – 3 servizi web Media Event – servizi web e GISud combinati …altre forme – servizi GISud  </vt:lpstr>
      <vt:lpstr>È garantita la massima flessibilità da parte del Comitato organizzatore nel voler soddisfare le richieste delle aziende sponsor per far sì che queste abbiano il massimo ritorno in termini di visibilità.  Alcuni esempi..</vt:lpstr>
      <vt:lpstr>Per la complessità del ruolo e per l’elevato grado di interazione che deve necessariamente instaurarsi tra il Comitato promotore e il Main Sponsor si ritiene opportuno mantenere riservata ogni forma di trattativa per l’individuazione di questo tipo di sponsor.     Trattativa Riservata </vt:lpstr>
      <vt:lpstr>  • Presenza del Vostro logo su proiezione sfondo retro-relatori (presente per tutta la durata del convegno) • Presenza logo su tutta la comunicazione del convegno: inviti, locandine, brochure, flyers, totem, vetture di cortesia, eventuale cartellonistica fissa e mobile • Spazio allestito con tavolo e due sedie e senza alcun costo aggiuntivo, salvo richieste di allacciamenti particolari • Presenza logo su corner Media (sfondo per interviste)  • Inserimento vs brochure informativa nella cartella congressuale • Proiezione in sala dello spot multimediale del convegno con apposizione logo degli sponsor  Costo euro 15.000,00 + iva </vt:lpstr>
      <vt:lpstr> • Presenza del Vostro logo su tutta la comunicazione del convegno: inviti, locandine, brochure, flyers, totem, vetture di cortesia • Presenza logo su corner Media (sfondo per interviste) • Proiezione in sala dello spot multimediale del convegno con apposizione logo degli sponsor • Inserimento vs brochure informativa nella cartella congressuale     Costo euro 10.000,00 + iva </vt:lpstr>
      <vt:lpstr>  • Presenza del Vostro logo su tutta la comunicazione del convegno: inviti, locandine, brochure, flyers, totem, vetture di cortesia • Inserimento vs brochure informativa nella cartella congressuale       Costo euro 5.000,00 + iva  </vt:lpstr>
      <vt:lpstr>  • Presenza logo sul sito internet dell’evento e in fase di preiscrizione su internet • Presenza logo sul kit di preiscrizione • Presenza logo su newsletter        Costo euro 1.000,00 + iva   </vt:lpstr>
      <vt:lpstr> • Presenza logo e descrizione aziendale su APP GISud e sito web ufficiale GISud per 2 mesi • Presenza logo su un numero della rivista multimediale WELOVESUD  Costo euro 500,00 + iva   • Presenza logo e descrizione aziendale su APP GISud e sito web ufficiale GISud per 6 mesi • Presenza logo su due numeri della rivista multimediale WELOVESUD  Costo euro 1.000,00 + iva   • Presenza logo e descrizione aziendale su APP GISud e sito web ufficiale GISud per 12 mesi • Presenza logo su quattro numeri della rivista multimediale WELOVESUD  Costo euro 1.500,00 + iva</vt:lpstr>
      <vt:lpstr> • Presenza logo in tutta la comunicazione dell’evento di presentazione e lancio ufficiale del Sito Web e della APP per iPhone ed iPad di GISud • Presenza logo all’interno della sala in cui si svolgerà il lancio del Sito Web e della APP • Presenza logo e descrizione aziendale su APP GISud e sito web ufficiale GISud per 12 mesi • Presenza logo su quattro numeri della rivista multimediale WELOVESUD • Presenza della dicitura “Number One Sponsor” accanto al logo aziendale  Costo euro 5.000,00 + iva </vt:lpstr>
      <vt:lpstr> il comitato interregionale  del mezzogiorno</vt:lpstr>
    </vt:vector>
  </TitlesOfParts>
  <Company>confindustria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ACorda</dc:creator>
  <cp:lastModifiedBy>Francesco Degrazia</cp:lastModifiedBy>
  <cp:revision>141</cp:revision>
  <dcterms:created xsi:type="dcterms:W3CDTF">2008-10-31T13:48:50Z</dcterms:created>
  <dcterms:modified xsi:type="dcterms:W3CDTF">2012-05-31T08:38:36Z</dcterms:modified>
</cp:coreProperties>
</file>